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86" r:id="rId4"/>
    <p:sldId id="316" r:id="rId5"/>
    <p:sldId id="265" r:id="rId6"/>
    <p:sldId id="259" r:id="rId7"/>
    <p:sldId id="260" r:id="rId8"/>
    <p:sldId id="261" r:id="rId9"/>
    <p:sldId id="262" r:id="rId10"/>
    <p:sldId id="267" r:id="rId11"/>
    <p:sldId id="325" r:id="rId12"/>
    <p:sldId id="305" r:id="rId13"/>
    <p:sldId id="288" r:id="rId14"/>
    <p:sldId id="257" r:id="rId15"/>
    <p:sldId id="258" r:id="rId16"/>
    <p:sldId id="284" r:id="rId17"/>
    <p:sldId id="270" r:id="rId18"/>
    <p:sldId id="317" r:id="rId19"/>
    <p:sldId id="289" r:id="rId20"/>
    <p:sldId id="268" r:id="rId21"/>
    <p:sldId id="269" r:id="rId22"/>
    <p:sldId id="285" r:id="rId23"/>
    <p:sldId id="271" r:id="rId24"/>
    <p:sldId id="318" r:id="rId25"/>
    <p:sldId id="306" r:id="rId26"/>
    <p:sldId id="303" r:id="rId27"/>
    <p:sldId id="301" r:id="rId28"/>
    <p:sldId id="304" r:id="rId29"/>
    <p:sldId id="300" r:id="rId30"/>
    <p:sldId id="320" r:id="rId31"/>
    <p:sldId id="308" r:id="rId32"/>
    <p:sldId id="273" r:id="rId33"/>
    <p:sldId id="275" r:id="rId34"/>
    <p:sldId id="274" r:id="rId35"/>
    <p:sldId id="276" r:id="rId36"/>
    <p:sldId id="322" r:id="rId37"/>
    <p:sldId id="309" r:id="rId38"/>
    <p:sldId id="281" r:id="rId39"/>
    <p:sldId id="280" r:id="rId40"/>
    <p:sldId id="278" r:id="rId41"/>
    <p:sldId id="279" r:id="rId42"/>
    <p:sldId id="323" r:id="rId43"/>
    <p:sldId id="310" r:id="rId44"/>
    <p:sldId id="298" r:id="rId45"/>
    <p:sldId id="296" r:id="rId46"/>
    <p:sldId id="294" r:id="rId47"/>
    <p:sldId id="295" r:id="rId48"/>
    <p:sldId id="324" r:id="rId49"/>
    <p:sldId id="346" r:id="rId50"/>
    <p:sldId id="345" r:id="rId51"/>
    <p:sldId id="344" r:id="rId52"/>
    <p:sldId id="343" r:id="rId53"/>
    <p:sldId id="341" r:id="rId54"/>
    <p:sldId id="340" r:id="rId55"/>
    <p:sldId id="332" r:id="rId56"/>
    <p:sldId id="331" r:id="rId57"/>
    <p:sldId id="330" r:id="rId58"/>
    <p:sldId id="329" r:id="rId59"/>
    <p:sldId id="327" r:id="rId60"/>
    <p:sldId id="326" r:id="rId61"/>
    <p:sldId id="339" r:id="rId62"/>
    <p:sldId id="338" r:id="rId63"/>
    <p:sldId id="337" r:id="rId64"/>
    <p:sldId id="336" r:id="rId65"/>
    <p:sldId id="334" r:id="rId66"/>
    <p:sldId id="33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1"/>
    <p:restoredTop sz="94648"/>
  </p:normalViewPr>
  <p:slideViewPr>
    <p:cSldViewPr snapToGrid="0">
      <p:cViewPr varScale="1">
        <p:scale>
          <a:sx n="117" d="100"/>
          <a:sy n="117" d="100"/>
        </p:scale>
        <p:origin x="6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upgrading CV, new Studios are in a workspace  when the upgrade completes</a:t>
            </a:r>
            <a:br>
              <a:rPr lang="en-US" dirty="0">
                <a:cs typeface="Calibri Light"/>
              </a:rPr>
            </a:br>
            <a:r>
              <a:rPr lang="en-US" sz="2000" dirty="0">
                <a:cs typeface="Calibri Light"/>
              </a:rPr>
              <a:t>Submitting this workspace adds the new Studio </a:t>
            </a:r>
            <a:r>
              <a:rPr lang="en-US" sz="2000" dirty="0" err="1">
                <a:cs typeface="Calibri Light"/>
              </a:rPr>
              <a:t>permentently</a:t>
            </a:r>
            <a:endParaRPr lang="en-US" sz="20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 not by users</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1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fields in EVPN Services and Inventory Studio are populated – Jackson release had a problem with this</a:t>
            </a:r>
          </a:p>
          <a:p>
            <a:r>
              <a:rPr lang="en-US" dirty="0">
                <a:cs typeface="Calibri"/>
              </a:rPr>
              <a:t>When changing between example be sure to clear the </a:t>
            </a:r>
            <a:r>
              <a:rPr lang="en-US" err="1">
                <a:cs typeface="Calibri"/>
              </a:rPr>
              <a:t>arp</a:t>
            </a:r>
            <a:r>
              <a:rPr lang="en-US" dirty="0">
                <a:cs typeface="Calibri"/>
              </a:rPr>
              <a:t> cache in the end devices prior to sending a ping – the mac of the </a:t>
            </a:r>
            <a:r>
              <a:rPr lang="en-US" err="1">
                <a:cs typeface="Calibri"/>
              </a:rPr>
              <a:t>gw</a:t>
            </a:r>
            <a:r>
              <a:rPr lang="en-US" dirty="0">
                <a:cs typeface="Calibri"/>
              </a:rPr>
              <a:t> may have changed</a:t>
            </a:r>
          </a:p>
          <a:p>
            <a:r>
              <a:rPr lang="en-US" dirty="0">
                <a:cs typeface="Calibri"/>
              </a:rPr>
              <a:t>Use the version of Interface Studio on the </a:t>
            </a:r>
            <a:r>
              <a:rPr lang="en-US" err="1">
                <a:cs typeface="Calibri"/>
              </a:rPr>
              <a:t>github</a:t>
            </a:r>
            <a:r>
              <a:rPr lang="en-US" dirty="0">
                <a:cs typeface="Calibri"/>
              </a:rPr>
              <a:t> site – it fixes a bug where when changing from a routed port to bridged port is missing the "switchport" command</a:t>
            </a:r>
          </a:p>
          <a:p>
            <a:r>
              <a:rPr lang="en-US" dirty="0">
                <a:cs typeface="Calibri"/>
              </a:rPr>
              <a:t>Both the router_bgp.as Tag and the </a:t>
            </a:r>
            <a:r>
              <a:rPr lang="en-US" err="1">
                <a:cs typeface="Calibri"/>
              </a:rPr>
              <a:t>router_bgp.router_id</a:t>
            </a:r>
            <a:r>
              <a:rPr lang="en-US" dirty="0">
                <a:cs typeface="Calibri"/>
              </a:rPr>
              <a:t> Tag (for lo0) are written by the L3LS Studio and do not have to be entered by the user. If Enterprise Routing Studio has EVPN/VXLAN enabled the </a:t>
            </a:r>
            <a:r>
              <a:rPr lang="en-US" err="1">
                <a:cs typeface="Calibri"/>
              </a:rPr>
              <a:t>router_bgp.router_id</a:t>
            </a:r>
            <a:r>
              <a:rPr lang="en-US" dirty="0">
                <a:cs typeface="Calibri"/>
              </a:rPr>
              <a:t> (lo0) tag must be added</a:t>
            </a:r>
          </a:p>
          <a:p>
            <a:r>
              <a:rPr lang="en-US" dirty="0">
                <a:cs typeface="Calibri"/>
              </a:rPr>
              <a:t>Tag </a:t>
            </a:r>
            <a:r>
              <a:rPr lang="en-US" dirty="0" err="1">
                <a:cs typeface="Calibri"/>
              </a:rPr>
              <a:t>Role:Edge-Router</a:t>
            </a:r>
            <a:r>
              <a:rPr lang="en-US" dirty="0">
                <a:cs typeface="Calibri"/>
              </a:rPr>
              <a:t> is only available in CV version Kent and beyond. If using Jackson release please ignore this tag</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 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8" name="Title 1">
            <a:extLst>
              <a:ext uri="{FF2B5EF4-FFF2-40B4-BE49-F238E27FC236}">
                <a16:creationId xmlns:a16="http://schemas.microsoft.com/office/drawing/2014/main" id="{E280435D-E391-18A9-321D-A1459C586B07}"/>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5698671" y="1133693"/>
            <a:ext cx="3107872" cy="5386090"/>
          </a:xfrm>
          <a:prstGeom prst="rect">
            <a:avLst/>
          </a:prstGeom>
          <a:noFill/>
        </p:spPr>
        <p:txBody>
          <a:bodyPr wrap="square">
            <a:spAutoFit/>
          </a:bodyPr>
          <a:lstStyle/>
          <a:p>
            <a:r>
              <a:rPr lang="en-US" sz="800" dirty="0"/>
              <a:t> DC-Pod:1 - EOS14</a:t>
            </a:r>
          </a:p>
          <a:p>
            <a:r>
              <a:rPr lang="en-US" sz="800" dirty="0"/>
              <a:t>  DC-Pod:1 - EOS6</a:t>
            </a:r>
          </a:p>
          <a:p>
            <a:r>
              <a:rPr lang="en-US" sz="800" dirty="0"/>
              <a:t>  DC-Pod:1 - EOS8</a:t>
            </a:r>
          </a:p>
          <a:p>
            <a:r>
              <a:rPr lang="en-US" sz="800" dirty="0"/>
              <a:t>  DC-Pod:2 - EOS3</a:t>
            </a:r>
          </a:p>
          <a:p>
            <a:r>
              <a:rPr lang="en-US" sz="800" dirty="0"/>
              <a:t>  DC-Pod:2 - EOS4</a:t>
            </a:r>
          </a:p>
          <a:p>
            <a:r>
              <a:rPr lang="en-US" sz="800" dirty="0"/>
              <a:t>  DC-Pod:2 - EOS9</a:t>
            </a:r>
          </a:p>
          <a:p>
            <a:r>
              <a:rPr lang="en-US" sz="800" dirty="0"/>
              <a:t>  DC:DC-eos3-eos4-eos9 - EOS3</a:t>
            </a:r>
          </a:p>
          <a:p>
            <a:r>
              <a:rPr lang="en-US" sz="800" dirty="0"/>
              <a:t>  DC:DC-eos3-eos4-eos9 - EOS4</a:t>
            </a:r>
          </a:p>
          <a:p>
            <a:r>
              <a:rPr lang="en-US" sz="800" dirty="0"/>
              <a:t>  DC:DC-eos3-eos4-eos9 - EOS9</a:t>
            </a:r>
          </a:p>
          <a:p>
            <a:r>
              <a:rPr lang="en-US" sz="800" dirty="0"/>
              <a:t>  DC:DC-eos6-eos8-eos14 - EOS14</a:t>
            </a:r>
          </a:p>
          <a:p>
            <a:r>
              <a:rPr lang="en-US" sz="800" dirty="0"/>
              <a:t>  DC:DC-eos6-eos8-eos14 - EOS6</a:t>
            </a:r>
          </a:p>
          <a:p>
            <a:r>
              <a:rPr lang="en-US" sz="800" dirty="0"/>
              <a:t>  DC:DC-eos6-eos8-eos14 - EOS8</a:t>
            </a:r>
          </a:p>
          <a:p>
            <a:r>
              <a:rPr lang="en-US" sz="800" dirty="0"/>
              <a:t>  Edge-Router-Domain:1 - EOS1</a:t>
            </a:r>
          </a:p>
          <a:p>
            <a:r>
              <a:rPr lang="en-US" sz="800" dirty="0"/>
              <a:t>  Edge-Router-Domain:18 - EOS18</a:t>
            </a:r>
          </a:p>
          <a:p>
            <a:r>
              <a:rPr lang="en-US" sz="800" dirty="0"/>
              <a:t>  Edge-Router-Domain:20 - EOS20</a:t>
            </a:r>
          </a:p>
          <a:p>
            <a:r>
              <a:rPr lang="en-US" sz="800" dirty="0"/>
              <a:t>  Edge-Router-Domain:5 - EOS5</a:t>
            </a:r>
          </a:p>
          <a:p>
            <a:r>
              <a:rPr lang="en-US" sz="800" dirty="0"/>
              <a:t>  Leaf-Domain:1 - EOS6</a:t>
            </a:r>
          </a:p>
          <a:p>
            <a:r>
              <a:rPr lang="en-US" sz="800" dirty="0"/>
              <a:t>  Leaf-Domain:2 - EOS8</a:t>
            </a:r>
          </a:p>
          <a:p>
            <a:r>
              <a:rPr lang="en-US" sz="800" dirty="0"/>
              <a:t>  Leaf-Domain:3 - EOS3</a:t>
            </a:r>
          </a:p>
          <a:p>
            <a:r>
              <a:rPr lang="en-US" sz="800" dirty="0"/>
              <a:t>  Leaf-Domain:4 - EOS4</a:t>
            </a:r>
          </a:p>
          <a:p>
            <a:r>
              <a:rPr lang="en-US" sz="800" dirty="0"/>
              <a:t>  Leaf-Number:1 - EOS4</a:t>
            </a:r>
          </a:p>
          <a:p>
            <a:r>
              <a:rPr lang="en-US" sz="800" dirty="0"/>
              <a:t>  Leaf-Number:1 - EOS6</a:t>
            </a:r>
          </a:p>
          <a:p>
            <a:r>
              <a:rPr lang="en-US" sz="800" dirty="0"/>
              <a:t>  Leaf-Number:2 - EOS3</a:t>
            </a:r>
          </a:p>
          <a:p>
            <a:r>
              <a:rPr lang="en-US" sz="800" dirty="0"/>
              <a:t>  Leaf-Number:2 - EOS8</a:t>
            </a:r>
          </a:p>
          <a:p>
            <a:r>
              <a:rPr lang="en-US" sz="800" dirty="0"/>
              <a:t>  Network:CoreNet-eos1-eos2-eos5 - EOS1</a:t>
            </a:r>
          </a:p>
          <a:p>
            <a:r>
              <a:rPr lang="en-US" sz="800" dirty="0"/>
              <a:t>  Network:CoreNet-eos1-eos2-eos5 - EOS2</a:t>
            </a:r>
          </a:p>
          <a:p>
            <a:r>
              <a:rPr lang="en-US" sz="800" dirty="0"/>
              <a:t>  Network:CoreNet-eos1-eos2-eos5 - EOS5</a:t>
            </a:r>
          </a:p>
          <a:p>
            <a:r>
              <a:rPr lang="en-US" sz="800" dirty="0"/>
              <a:t>  Network:DC-End-device-eos18 - EOS18</a:t>
            </a:r>
          </a:p>
          <a:p>
            <a:r>
              <a:rPr lang="en-US" sz="800" dirty="0"/>
              <a:t>  Network:DC-End-device-eos20 - EOS20</a:t>
            </a:r>
          </a:p>
          <a:p>
            <a:r>
              <a:rPr lang="en-US" sz="800" dirty="0"/>
              <a:t>  </a:t>
            </a:r>
            <a:r>
              <a:rPr lang="en-US" sz="800" dirty="0" err="1"/>
              <a:t>Role:Core</a:t>
            </a:r>
            <a:r>
              <a:rPr lang="en-US" sz="800" dirty="0"/>
              <a:t> - EOS2</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EOS3</a:t>
            </a:r>
          </a:p>
          <a:p>
            <a:r>
              <a:rPr lang="en-US" sz="800" dirty="0"/>
              <a:t>  </a:t>
            </a:r>
            <a:r>
              <a:rPr lang="en-US" sz="800" dirty="0" err="1"/>
              <a:t>Role:Leaf</a:t>
            </a:r>
            <a:r>
              <a:rPr lang="en-US" sz="800" dirty="0"/>
              <a:t> - EOS4</a:t>
            </a:r>
          </a:p>
          <a:p>
            <a:r>
              <a:rPr lang="en-US" sz="800" dirty="0"/>
              <a:t>  </a:t>
            </a:r>
            <a:r>
              <a:rPr lang="en-US" sz="800" dirty="0" err="1"/>
              <a:t>Role:Leaf</a:t>
            </a:r>
            <a:r>
              <a:rPr lang="en-US" sz="800" dirty="0"/>
              <a:t> - EOS6</a:t>
            </a:r>
          </a:p>
          <a:p>
            <a:r>
              <a:rPr lang="en-US" sz="800" dirty="0"/>
              <a:t>  </a:t>
            </a:r>
            <a:r>
              <a:rPr lang="en-US" sz="800" dirty="0" err="1"/>
              <a:t>Role:Leaf</a:t>
            </a:r>
            <a:r>
              <a:rPr lang="en-US" sz="800" dirty="0"/>
              <a:t> - EOS8</a:t>
            </a:r>
          </a:p>
          <a:p>
            <a:r>
              <a:rPr lang="en-US" sz="800" dirty="0"/>
              <a:t>  </a:t>
            </a:r>
            <a:r>
              <a:rPr lang="en-US" sz="800" dirty="0" err="1"/>
              <a:t>Role:Spine</a:t>
            </a:r>
            <a:r>
              <a:rPr lang="en-US" sz="800" dirty="0"/>
              <a:t> - EOS14</a:t>
            </a:r>
          </a:p>
          <a:p>
            <a:r>
              <a:rPr lang="en-US" sz="800" dirty="0"/>
              <a:t>  </a:t>
            </a:r>
            <a:r>
              <a:rPr lang="en-US" sz="800" dirty="0" err="1"/>
              <a:t>Role:Spine</a:t>
            </a:r>
            <a:r>
              <a:rPr lang="en-US" sz="800" dirty="0"/>
              <a:t> - EOS9</a:t>
            </a:r>
          </a:p>
          <a:p>
            <a:r>
              <a:rPr lang="en-US" sz="800" dirty="0"/>
              <a:t>  Spine-Number:1 - EOS14</a:t>
            </a:r>
          </a:p>
          <a:p>
            <a:r>
              <a:rPr lang="en-US" sz="800" dirty="0"/>
              <a:t>  Spine-Number:1 - EOS9</a:t>
            </a:r>
          </a:p>
          <a:p>
            <a:r>
              <a:rPr lang="en-US" sz="800" dirty="0"/>
              <a:t>  router_bgp.router_id:1.1.1.1 - EOS1</a:t>
            </a:r>
          </a:p>
          <a:p>
            <a:r>
              <a:rPr lang="en-US" sz="800" dirty="0"/>
              <a:t>  router_bgp.router_id:2.2.2.2 - EOS2</a:t>
            </a:r>
          </a:p>
          <a:p>
            <a:r>
              <a:rPr lang="en-US" sz="800" dirty="0"/>
              <a:t>  router_bgp.router_id:5.5.5.5 - EOS5</a:t>
            </a:r>
          </a:p>
        </p:txBody>
      </p:sp>
    </p:spTree>
    <p:extLst>
      <p:ext uri="{BB962C8B-B14F-4D97-AF65-F5344CB8AC3E}">
        <p14:creationId xmlns:p14="http://schemas.microsoft.com/office/powerpoint/2010/main" val="286112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9CBF941-2322-73CE-C65E-D62281F4635A}"/>
              </a:ext>
            </a:extLst>
          </p:cNvPr>
          <p:cNvPicPr>
            <a:picLocks noGrp="1" noChangeAspect="1"/>
          </p:cNvPicPr>
          <p:nvPr>
            <p:ph idx="1"/>
          </p:nvPr>
        </p:nvPicPr>
        <p:blipFill>
          <a:blip r:embed="rId2"/>
          <a:stretch>
            <a:fillRect/>
          </a:stretch>
        </p:blipFill>
        <p:spPr>
          <a:xfrm>
            <a:off x="83457" y="1427317"/>
            <a:ext cx="11014264" cy="2345107"/>
          </a:xfrm>
        </p:spPr>
      </p:pic>
      <p:pic>
        <p:nvPicPr>
          <p:cNvPr id="5" name="Picture 5" descr="Graphical user interface, text, application, email&#10;&#10;Description automatically generated">
            <a:extLst>
              <a:ext uri="{FF2B5EF4-FFF2-40B4-BE49-F238E27FC236}">
                <a16:creationId xmlns:a16="http://schemas.microsoft.com/office/drawing/2014/main" id="{3B61A060-BF41-681E-6E74-8F5A6F1F7F22}"/>
              </a:ext>
            </a:extLst>
          </p:cNvPr>
          <p:cNvPicPr>
            <a:picLocks noChangeAspect="1"/>
          </p:cNvPicPr>
          <p:nvPr/>
        </p:nvPicPr>
        <p:blipFill>
          <a:blip r:embed="rId3"/>
          <a:stretch>
            <a:fillRect/>
          </a:stretch>
        </p:blipFill>
        <p:spPr>
          <a:xfrm>
            <a:off x="142901" y="3966266"/>
            <a:ext cx="9043580" cy="1951247"/>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49D6563B-74F4-DC49-498A-BDA0CE8EA780}"/>
              </a:ext>
            </a:extLst>
          </p:cNvPr>
          <p:cNvPicPr>
            <a:picLocks noChangeAspect="1"/>
          </p:cNvPicPr>
          <p:nvPr/>
        </p:nvPicPr>
        <p:blipFill>
          <a:blip r:embed="rId4"/>
          <a:stretch>
            <a:fillRect/>
          </a:stretch>
        </p:blipFill>
        <p:spPr>
          <a:xfrm>
            <a:off x="6137097" y="1502138"/>
            <a:ext cx="10534435" cy="247099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1C1086-94CF-87B2-C55D-4C6D6239E21D}"/>
              </a:ext>
            </a:extLst>
          </p:cNvPr>
          <p:cNvPicPr>
            <a:picLocks noChangeAspect="1"/>
          </p:cNvPicPr>
          <p:nvPr/>
        </p:nvPicPr>
        <p:blipFill>
          <a:blip r:embed="rId5"/>
          <a:stretch>
            <a:fillRect/>
          </a:stretch>
        </p:blipFill>
        <p:spPr>
          <a:xfrm>
            <a:off x="6402512" y="3980779"/>
            <a:ext cx="9849491" cy="2312598"/>
          </a:xfrm>
          <a:prstGeom prst="rect">
            <a:avLst/>
          </a:prstGeom>
        </p:spPr>
      </p:pic>
    </p:spTree>
    <p:extLst>
      <p:ext uri="{BB962C8B-B14F-4D97-AF65-F5344CB8AC3E}">
        <p14:creationId xmlns:p14="http://schemas.microsoft.com/office/powerpoint/2010/main" val="303460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 2 eBGP between DC and Routed Network</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 to DC L2EVPN</a:t>
            </a:r>
          </a:p>
          <a:p>
            <a:r>
              <a:rPr lang="en-US" dirty="0">
                <a:cs typeface="Calibri"/>
              </a:rPr>
              <a:t>DC to DC L3EVPN + eBGP</a:t>
            </a:r>
          </a:p>
          <a:p>
            <a:r>
              <a:rPr lang="en-US" dirty="0">
                <a:cs typeface="Calibri"/>
              </a:rPr>
              <a:t>Campus to ISP</a:t>
            </a:r>
          </a:p>
          <a:p>
            <a:r>
              <a:rPr lang="en-US" dirty="0">
                <a:cs typeface="Calibri"/>
              </a:rPr>
              <a:t>Campus to Campus Routed</a:t>
            </a:r>
          </a:p>
          <a:p>
            <a:r>
              <a:rPr lang="en-US" dirty="0">
                <a:cs typeface="Calibri"/>
              </a:rPr>
              <a:t>Campus to Campus L2 stretch L2EVPN</a:t>
            </a:r>
          </a:p>
          <a:p>
            <a:r>
              <a:rPr lang="en-US" dirty="0">
                <a:cs typeface="Calibri"/>
              </a:rPr>
              <a:t>Enterprise OSPF on DC Border Leaf</a:t>
            </a:r>
          </a:p>
          <a:p>
            <a:r>
              <a:rPr lang="en-US" dirty="0">
                <a:ea typeface="Calibri" panose="020F0502020204030204"/>
                <a:cs typeface="Calibri"/>
              </a:rPr>
              <a:t>VRF Lite</a:t>
            </a:r>
          </a:p>
          <a:p>
            <a:endParaRPr lang="en-US">
              <a:ea typeface="Calibri" panose="020F0502020204030204"/>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eBGP between DC and Routed Network  </a:t>
            </a: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p>
        </p:txBody>
      </p:sp>
      <p:pic>
        <p:nvPicPr>
          <p:cNvPr id="6" name="Picture 6" descr="Diagram, schematic, map&#10;&#10;Description automatically generated">
            <a:extLst>
              <a:ext uri="{FF2B5EF4-FFF2-40B4-BE49-F238E27FC236}">
                <a16:creationId xmlns:a16="http://schemas.microsoft.com/office/drawing/2014/main" id="{0CD0DF34-23A6-53A8-791A-11A83554D035}"/>
              </a:ext>
            </a:extLst>
          </p:cNvPr>
          <p:cNvPicPr>
            <a:picLocks noGrp="1" noChangeAspect="1"/>
          </p:cNvPicPr>
          <p:nvPr>
            <p:ph idx="1"/>
          </p:nvPr>
        </p:nvPicPr>
        <p:blipFill>
          <a:blip r:embed="rId2"/>
          <a:stretch>
            <a:fillRect/>
          </a:stretch>
        </p:blipFill>
        <p:spPr>
          <a:xfrm>
            <a:off x="782028" y="1311918"/>
            <a:ext cx="10679314" cy="5404438"/>
          </a:xfrm>
        </p:spPr>
      </p:pic>
    </p:spTree>
    <p:extLst>
      <p:ext uri="{BB962C8B-B14F-4D97-AF65-F5344CB8AC3E}">
        <p14:creationId xmlns:p14="http://schemas.microsoft.com/office/powerpoint/2010/main" val="2639713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sp>
        <p:nvSpPr>
          <p:cNvPr id="7" name="Title 1">
            <a:extLst>
              <a:ext uri="{FF2B5EF4-FFF2-40B4-BE49-F238E27FC236}">
                <a16:creationId xmlns:a16="http://schemas.microsoft.com/office/drawing/2014/main" id="{22008ECA-09AF-987D-7AAA-60AFC1DBC383}"/>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4853504" y="305068"/>
            <a:ext cx="6183084" cy="5878532"/>
          </a:xfrm>
          <a:prstGeom prst="rect">
            <a:avLst/>
          </a:prstGeom>
          <a:noFill/>
        </p:spPr>
        <p:txBody>
          <a:bodyPr wrap="square">
            <a:spAutoFit/>
          </a:bodyPr>
          <a:lstStyle/>
          <a:p>
            <a:r>
              <a:rPr lang="en-US" sz="800" dirty="0"/>
              <a:t> DC-Pod:1 - EOS14</a:t>
            </a:r>
          </a:p>
          <a:p>
            <a:r>
              <a:rPr lang="en-US" sz="800" dirty="0"/>
              <a:t>  DC-Pod:1 - EOS6</a:t>
            </a:r>
          </a:p>
          <a:p>
            <a:r>
              <a:rPr lang="en-US" sz="800" dirty="0"/>
              <a:t>  DC-Pod:1 - EOS8</a:t>
            </a:r>
          </a:p>
          <a:p>
            <a:r>
              <a:rPr lang="en-US" sz="800" dirty="0"/>
              <a:t>  DC-Pod:2 - EOS3</a:t>
            </a:r>
          </a:p>
          <a:p>
            <a:r>
              <a:rPr lang="en-US" sz="800" dirty="0"/>
              <a:t>  DC-Pod:2 - EOS4</a:t>
            </a:r>
          </a:p>
          <a:p>
            <a:r>
              <a:rPr lang="en-US" sz="800" dirty="0"/>
              <a:t>  DC-Pod:2 - EOS9</a:t>
            </a:r>
          </a:p>
          <a:p>
            <a:r>
              <a:rPr lang="en-US" sz="800" dirty="0"/>
              <a:t>  DC:DC-eos3-eos4-eos9 - EOS3</a:t>
            </a:r>
          </a:p>
          <a:p>
            <a:r>
              <a:rPr lang="en-US" sz="800" dirty="0"/>
              <a:t>  DC:DC-eos3-eos4-eos9 - EOS4</a:t>
            </a:r>
          </a:p>
          <a:p>
            <a:r>
              <a:rPr lang="en-US" sz="800" dirty="0"/>
              <a:t>  DC:DC-eos3-eos4-eos9 - EOS9</a:t>
            </a:r>
          </a:p>
          <a:p>
            <a:r>
              <a:rPr lang="en-US" sz="800" dirty="0"/>
              <a:t>  DC:DC-eos6-eos8-eos14 - EOS14</a:t>
            </a:r>
          </a:p>
          <a:p>
            <a:r>
              <a:rPr lang="en-US" sz="800" dirty="0"/>
              <a:t>  DC:DC-eos6-eos8-eos14 - EOS6</a:t>
            </a:r>
          </a:p>
          <a:p>
            <a:r>
              <a:rPr lang="en-US" sz="800" dirty="0"/>
              <a:t>  DC:DC-eos6-eos8-eos14 - EOS8</a:t>
            </a:r>
          </a:p>
          <a:p>
            <a:r>
              <a:rPr lang="en-US" sz="800" dirty="0"/>
              <a:t>  Edge-Router-Domain:1 - EOS1</a:t>
            </a:r>
          </a:p>
          <a:p>
            <a:r>
              <a:rPr lang="en-US" sz="800" dirty="0"/>
              <a:t>  Edge-Router-Domain:18 - EOS18</a:t>
            </a:r>
          </a:p>
          <a:p>
            <a:r>
              <a:rPr lang="en-US" sz="800" dirty="0"/>
              <a:t>  Edge-Router-Domain:20 - EOS20</a:t>
            </a:r>
          </a:p>
          <a:p>
            <a:r>
              <a:rPr lang="en-US" sz="800" dirty="0"/>
              <a:t>  Edge-Router-Domain:4 - EOS4</a:t>
            </a:r>
          </a:p>
          <a:p>
            <a:r>
              <a:rPr lang="en-US" sz="800" dirty="0"/>
              <a:t>  Edge-Router-Domain:5 - EOS5</a:t>
            </a:r>
          </a:p>
          <a:p>
            <a:r>
              <a:rPr lang="en-US" sz="800" dirty="0"/>
              <a:t>  Edge-Router-Domain:6 - EOS6</a:t>
            </a:r>
          </a:p>
          <a:p>
            <a:r>
              <a:rPr lang="en-US" sz="800" dirty="0"/>
              <a:t>  Leaf-Domain:1 - EOS6</a:t>
            </a:r>
          </a:p>
          <a:p>
            <a:r>
              <a:rPr lang="en-US" sz="800" dirty="0"/>
              <a:t>  Leaf-Domain:2 - EOS8</a:t>
            </a:r>
          </a:p>
          <a:p>
            <a:r>
              <a:rPr lang="en-US" sz="800" dirty="0"/>
              <a:t>  Leaf-Domain:3 - EOS3</a:t>
            </a:r>
          </a:p>
          <a:p>
            <a:r>
              <a:rPr lang="en-US" sz="800" dirty="0"/>
              <a:t>  Leaf-Domain:4 - EOS4</a:t>
            </a:r>
          </a:p>
          <a:p>
            <a:r>
              <a:rPr lang="en-US" sz="800" dirty="0"/>
              <a:t>  Leaf-Number:1 - EOS4</a:t>
            </a:r>
          </a:p>
          <a:p>
            <a:r>
              <a:rPr lang="en-US" sz="800" dirty="0"/>
              <a:t>  Leaf-Number:1 - EOS6</a:t>
            </a:r>
          </a:p>
          <a:p>
            <a:r>
              <a:rPr lang="en-US" sz="800" dirty="0"/>
              <a:t>  Leaf-Number:2 - EOS3</a:t>
            </a:r>
          </a:p>
          <a:p>
            <a:r>
              <a:rPr lang="en-US" sz="800" dirty="0"/>
              <a:t>  Leaf-Number:2 - EOS8</a:t>
            </a:r>
          </a:p>
          <a:p>
            <a:r>
              <a:rPr lang="en-US" sz="800" dirty="0"/>
              <a:t>  Network:CoreNet-eos1-eos2-eos5 - EOS1</a:t>
            </a:r>
          </a:p>
          <a:p>
            <a:r>
              <a:rPr lang="en-US" sz="800" dirty="0"/>
              <a:t>  Network:CoreNet-eos1-eos2-eos5 - EOS2</a:t>
            </a:r>
          </a:p>
          <a:p>
            <a:r>
              <a:rPr lang="en-US" sz="800" dirty="0"/>
              <a:t>  Network:CoreNet-eos1-eos2-eos5 - EOS5</a:t>
            </a:r>
          </a:p>
          <a:p>
            <a:r>
              <a:rPr lang="en-US" sz="800" dirty="0"/>
              <a:t>  Network:DC-Border-Leaf-eos4 - EOS4</a:t>
            </a:r>
          </a:p>
          <a:p>
            <a:r>
              <a:rPr lang="en-US" sz="800" dirty="0"/>
              <a:t>  Network:DC-Border-Leaf-eos6 - EOS6</a:t>
            </a:r>
          </a:p>
          <a:p>
            <a:r>
              <a:rPr lang="en-US" sz="800" dirty="0"/>
              <a:t>  Network:DC-End-device-eos18 - EOS18</a:t>
            </a:r>
          </a:p>
          <a:p>
            <a:r>
              <a:rPr lang="en-US" sz="800" dirty="0"/>
              <a:t>  Network:DC-End-device-eos20 - EOS20</a:t>
            </a:r>
          </a:p>
          <a:p>
            <a:r>
              <a:rPr lang="en-US" sz="800" dirty="0"/>
              <a:t>  </a:t>
            </a:r>
            <a:r>
              <a:rPr lang="en-US" sz="800" dirty="0" err="1"/>
              <a:t>Role:Core</a:t>
            </a:r>
            <a:r>
              <a:rPr lang="en-US" sz="800" dirty="0"/>
              <a:t> - EOS2</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EOS3</a:t>
            </a:r>
          </a:p>
          <a:p>
            <a:r>
              <a:rPr lang="en-US" sz="800" dirty="0"/>
              <a:t>  </a:t>
            </a:r>
            <a:r>
              <a:rPr lang="en-US" sz="800" dirty="0" err="1"/>
              <a:t>Role:Leaf</a:t>
            </a:r>
            <a:r>
              <a:rPr lang="en-US" sz="800" dirty="0"/>
              <a:t> - EOS4</a:t>
            </a:r>
          </a:p>
          <a:p>
            <a:r>
              <a:rPr lang="en-US" sz="800" dirty="0"/>
              <a:t>  </a:t>
            </a:r>
            <a:r>
              <a:rPr lang="en-US" sz="800" dirty="0" err="1"/>
              <a:t>Role:Leaf</a:t>
            </a:r>
            <a:r>
              <a:rPr lang="en-US" sz="800" dirty="0"/>
              <a:t> - EOS6</a:t>
            </a:r>
          </a:p>
          <a:p>
            <a:r>
              <a:rPr lang="en-US" sz="800" dirty="0"/>
              <a:t>  </a:t>
            </a:r>
            <a:r>
              <a:rPr lang="en-US" sz="800" dirty="0" err="1"/>
              <a:t>Role:Leaf</a:t>
            </a:r>
            <a:r>
              <a:rPr lang="en-US" sz="800" dirty="0"/>
              <a:t> - EOS8</a:t>
            </a:r>
          </a:p>
          <a:p>
            <a:r>
              <a:rPr lang="en-US" sz="800" dirty="0"/>
              <a:t>  </a:t>
            </a:r>
            <a:r>
              <a:rPr lang="en-US" sz="800" dirty="0" err="1"/>
              <a:t>Role:Spine</a:t>
            </a:r>
            <a:r>
              <a:rPr lang="en-US" sz="800" dirty="0"/>
              <a:t> - EOS14</a:t>
            </a:r>
          </a:p>
          <a:p>
            <a:r>
              <a:rPr lang="en-US" sz="800" dirty="0"/>
              <a:t>  </a:t>
            </a:r>
            <a:r>
              <a:rPr lang="en-US" sz="800" dirty="0" err="1"/>
              <a:t>Role:Spine</a:t>
            </a:r>
            <a:r>
              <a:rPr lang="en-US" sz="800" dirty="0"/>
              <a:t> - EOS9</a:t>
            </a:r>
          </a:p>
          <a:p>
            <a:r>
              <a:rPr lang="en-US" sz="800" dirty="0"/>
              <a:t>  Spine-Number:1 - EOS14</a:t>
            </a:r>
          </a:p>
          <a:p>
            <a:r>
              <a:rPr lang="en-US" sz="800" dirty="0"/>
              <a:t>  Spine-Number:1 - EOS9</a:t>
            </a:r>
          </a:p>
          <a:p>
            <a:r>
              <a:rPr lang="en-US" sz="800" dirty="0"/>
              <a:t>  router_bgp.router_id:1.1.1.1 - EOS1</a:t>
            </a:r>
          </a:p>
          <a:p>
            <a:r>
              <a:rPr lang="en-US" sz="800" dirty="0"/>
              <a:t>  router_bgp.router_id:2.2.2.2 - EOS2</a:t>
            </a:r>
          </a:p>
          <a:p>
            <a:r>
              <a:rPr lang="en-US" sz="800" dirty="0"/>
              <a:t>  router_bgp.router_id:5.5.5.5 - EOS5</a:t>
            </a:r>
          </a:p>
        </p:txBody>
      </p:sp>
    </p:spTree>
    <p:extLst>
      <p:ext uri="{BB962C8B-B14F-4D97-AF65-F5344CB8AC3E}">
        <p14:creationId xmlns:p14="http://schemas.microsoft.com/office/powerpoint/2010/main" val="96069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C3F1715-5D99-CD49-D3EC-319FB82CFE08}"/>
              </a:ext>
            </a:extLst>
          </p:cNvPr>
          <p:cNvPicPr>
            <a:picLocks noGrp="1" noChangeAspect="1"/>
          </p:cNvPicPr>
          <p:nvPr>
            <p:ph idx="1"/>
          </p:nvPr>
        </p:nvPicPr>
        <p:blipFill>
          <a:blip r:embed="rId2"/>
          <a:stretch>
            <a:fillRect/>
          </a:stretch>
        </p:blipFill>
        <p:spPr>
          <a:xfrm>
            <a:off x="301171" y="1607481"/>
            <a:ext cx="9511476" cy="2331412"/>
          </a:xfrm>
        </p:spPr>
      </p:pic>
      <p:pic>
        <p:nvPicPr>
          <p:cNvPr id="5" name="Picture 5" descr="Graphical user interface, text, application, email&#10;&#10;Description automatically generated">
            <a:extLst>
              <a:ext uri="{FF2B5EF4-FFF2-40B4-BE49-F238E27FC236}">
                <a16:creationId xmlns:a16="http://schemas.microsoft.com/office/drawing/2014/main" id="{10218527-BFA0-D625-6940-7DF637570296}"/>
              </a:ext>
            </a:extLst>
          </p:cNvPr>
          <p:cNvPicPr>
            <a:picLocks noChangeAspect="1"/>
          </p:cNvPicPr>
          <p:nvPr/>
        </p:nvPicPr>
        <p:blipFill>
          <a:blip r:embed="rId3"/>
          <a:stretch>
            <a:fillRect/>
          </a:stretch>
        </p:blipFill>
        <p:spPr>
          <a:xfrm>
            <a:off x="246084" y="3939309"/>
            <a:ext cx="8826665" cy="2165926"/>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7E177F9-2E2A-5828-B3B5-F1890A699DDD}"/>
              </a:ext>
            </a:extLst>
          </p:cNvPr>
          <p:cNvPicPr>
            <a:picLocks noChangeAspect="1"/>
          </p:cNvPicPr>
          <p:nvPr/>
        </p:nvPicPr>
        <p:blipFill>
          <a:blip r:embed="rId4"/>
          <a:stretch>
            <a:fillRect/>
          </a:stretch>
        </p:blipFill>
        <p:spPr>
          <a:xfrm>
            <a:off x="5911932" y="1608446"/>
            <a:ext cx="8014523" cy="19554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BEAC5D92-911B-62E1-2B54-C127C6541C8E}"/>
              </a:ext>
            </a:extLst>
          </p:cNvPr>
          <p:cNvPicPr>
            <a:picLocks noChangeAspect="1"/>
          </p:cNvPicPr>
          <p:nvPr/>
        </p:nvPicPr>
        <p:blipFill>
          <a:blip r:embed="rId5"/>
          <a:stretch>
            <a:fillRect/>
          </a:stretch>
        </p:blipFill>
        <p:spPr>
          <a:xfrm>
            <a:off x="5993741" y="4071257"/>
            <a:ext cx="9567552" cy="2433120"/>
          </a:xfrm>
          <a:prstGeom prst="rect">
            <a:avLst/>
          </a:prstGeom>
        </p:spPr>
      </p:pic>
    </p:spTree>
    <p:extLst>
      <p:ext uri="{BB962C8B-B14F-4D97-AF65-F5344CB8AC3E}">
        <p14:creationId xmlns:p14="http://schemas.microsoft.com/office/powerpoint/2010/main" val="1681267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 EVPN over Enterprise Network</a:t>
            </a:r>
            <a:endParaRPr lang="en-US" dirty="0"/>
          </a:p>
        </p:txBody>
      </p:sp>
      <p:pic>
        <p:nvPicPr>
          <p:cNvPr id="3" name="Picture 3" descr="Graphical user interface, diagram&#10;&#10;Description automatically generated">
            <a:extLst>
              <a:ext uri="{FF2B5EF4-FFF2-40B4-BE49-F238E27FC236}">
                <a16:creationId xmlns:a16="http://schemas.microsoft.com/office/drawing/2014/main" id="{E2C8D8B5-131E-CC20-B358-FC59C14B2D4F}"/>
              </a:ext>
            </a:extLst>
          </p:cNvPr>
          <p:cNvPicPr>
            <a:picLocks noChangeAspect="1"/>
          </p:cNvPicPr>
          <p:nvPr/>
        </p:nvPicPr>
        <p:blipFill>
          <a:blip r:embed="rId2"/>
          <a:stretch>
            <a:fillRect/>
          </a:stretch>
        </p:blipFill>
        <p:spPr>
          <a:xfrm>
            <a:off x="1611086" y="1459002"/>
            <a:ext cx="8969828" cy="5151938"/>
          </a:xfrm>
          <a:prstGeom prst="rect">
            <a:avLst/>
          </a:prstGeom>
        </p:spPr>
      </p:pic>
    </p:spTree>
    <p:extLst>
      <p:ext uri="{BB962C8B-B14F-4D97-AF65-F5344CB8AC3E}">
        <p14:creationId xmlns:p14="http://schemas.microsoft.com/office/powerpoint/2010/main" val="3698260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agram, schematic, map&#10;&#10;Description automatically generated">
            <a:extLst>
              <a:ext uri="{FF2B5EF4-FFF2-40B4-BE49-F238E27FC236}">
                <a16:creationId xmlns:a16="http://schemas.microsoft.com/office/drawing/2014/main" id="{2C2792DB-A4DB-D7AF-7479-16772878CBA3}"/>
              </a:ext>
            </a:extLst>
          </p:cNvPr>
          <p:cNvPicPr>
            <a:picLocks noGrp="1" noChangeAspect="1"/>
          </p:cNvPicPr>
          <p:nvPr>
            <p:ph idx="1"/>
          </p:nvPr>
        </p:nvPicPr>
        <p:blipFill>
          <a:blip r:embed="rId2"/>
          <a:stretch>
            <a:fillRect/>
          </a:stretch>
        </p:blipFill>
        <p:spPr>
          <a:xfrm>
            <a:off x="1182759" y="1079348"/>
            <a:ext cx="10291311" cy="5614644"/>
          </a:xfrm>
        </p:spPr>
      </p:pic>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a:t>
            </a:r>
            <a:r>
              <a:rPr lang="en-US" sz="4400" dirty="0">
                <a:cs typeface="Calibri Light"/>
              </a:rPr>
              <a:t>EVPN over Enterprise Network</a:t>
            </a:r>
            <a:endParaRPr lang="en-US" sz="4400" dirty="0"/>
          </a:p>
        </p:txBody>
      </p:sp>
    </p:spTree>
    <p:extLst>
      <p:ext uri="{BB962C8B-B14F-4D97-AF65-F5344CB8AC3E}">
        <p14:creationId xmlns:p14="http://schemas.microsoft.com/office/powerpoint/2010/main" val="1131983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ea typeface="Calibri Light"/>
                <a:cs typeface="Calibri Light"/>
              </a:rPr>
              <a:t>Example3 Tags</a:t>
            </a:r>
            <a:endParaRPr lang="en-US" sz="5200" dirty="0"/>
          </a:p>
        </p:txBody>
      </p:sp>
      <p:sp>
        <p:nvSpPr>
          <p:cNvPr id="7" name="Title 1">
            <a:extLst>
              <a:ext uri="{FF2B5EF4-FFF2-40B4-BE49-F238E27FC236}">
                <a16:creationId xmlns:a16="http://schemas.microsoft.com/office/drawing/2014/main" id="{A4CB2A0E-FD21-24E2-2879-F0A2AD783B32}"/>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ECC47DAF-7E0C-07BD-C3C4-F21CA1E64159}"/>
              </a:ext>
            </a:extLst>
          </p:cNvPr>
          <p:cNvSpPr txBox="1"/>
          <p:nvPr/>
        </p:nvSpPr>
        <p:spPr>
          <a:xfrm>
            <a:off x="4604783" y="538625"/>
            <a:ext cx="6183084" cy="6247864"/>
          </a:xfrm>
          <a:prstGeom prst="rect">
            <a:avLst/>
          </a:prstGeom>
          <a:noFill/>
        </p:spPr>
        <p:txBody>
          <a:bodyPr wrap="square">
            <a:spAutoFit/>
          </a:bodyPr>
          <a:lstStyle/>
          <a:p>
            <a:r>
              <a:rPr lang="en-US" sz="800" dirty="0"/>
              <a:t> DC-Pod:1 - EOS14</a:t>
            </a:r>
          </a:p>
          <a:p>
            <a:r>
              <a:rPr lang="en-US" sz="800" dirty="0"/>
              <a:t>  DC-Pod:1 - EOS6</a:t>
            </a:r>
          </a:p>
          <a:p>
            <a:r>
              <a:rPr lang="en-US" sz="800" dirty="0"/>
              <a:t>  DC-Pod:1 - EOS8</a:t>
            </a:r>
          </a:p>
          <a:p>
            <a:r>
              <a:rPr lang="en-US" sz="800" dirty="0"/>
              <a:t>  DC-Pod:2 - EOS3</a:t>
            </a:r>
          </a:p>
          <a:p>
            <a:r>
              <a:rPr lang="en-US" sz="800" dirty="0"/>
              <a:t>  DC-Pod:2 - EOS4</a:t>
            </a:r>
          </a:p>
          <a:p>
            <a:r>
              <a:rPr lang="en-US" sz="800" dirty="0"/>
              <a:t>  DC-Pod:2 - EOS9</a:t>
            </a:r>
          </a:p>
          <a:p>
            <a:r>
              <a:rPr lang="en-US" sz="800" dirty="0"/>
              <a:t>  DC:DC-eos3-eos4-eos9 - EOS3</a:t>
            </a:r>
          </a:p>
          <a:p>
            <a:r>
              <a:rPr lang="en-US" sz="800" dirty="0"/>
              <a:t>  DC:DC-eos3-eos4-eos9 - EOS4</a:t>
            </a:r>
          </a:p>
          <a:p>
            <a:r>
              <a:rPr lang="en-US" sz="800" dirty="0"/>
              <a:t>  DC:DC-eos3-eos4-eos9 - EOS9</a:t>
            </a:r>
          </a:p>
          <a:p>
            <a:r>
              <a:rPr lang="en-US" sz="800" dirty="0"/>
              <a:t>  DC:DC-eos6-eos8-eos14 - EOS14</a:t>
            </a:r>
          </a:p>
          <a:p>
            <a:r>
              <a:rPr lang="en-US" sz="800" dirty="0"/>
              <a:t>  DC:DC-eos6-eos8-eos14 - EOS6</a:t>
            </a:r>
          </a:p>
          <a:p>
            <a:r>
              <a:rPr lang="en-US" sz="800" dirty="0"/>
              <a:t>  DC:DC-eos6-eos8-eos14 - EOS8</a:t>
            </a:r>
          </a:p>
          <a:p>
            <a:r>
              <a:rPr lang="en-US" sz="800" dirty="0"/>
              <a:t>  Edge-Router-Domain:1 - EOS1</a:t>
            </a:r>
          </a:p>
          <a:p>
            <a:r>
              <a:rPr lang="en-US" sz="800" dirty="0"/>
              <a:t>  Edge-Router-Domain:18 - EOS18</a:t>
            </a:r>
          </a:p>
          <a:p>
            <a:r>
              <a:rPr lang="en-US" sz="800" dirty="0"/>
              <a:t>  Edge-Router-Domain:20 - EOS20</a:t>
            </a:r>
          </a:p>
          <a:p>
            <a:r>
              <a:rPr lang="en-US" sz="800" dirty="0"/>
              <a:t>  Edge-Router-Domain:4 - EOS4</a:t>
            </a:r>
          </a:p>
          <a:p>
            <a:r>
              <a:rPr lang="en-US" sz="800" dirty="0"/>
              <a:t>  Edge-Router-Domain:5 - EOS5</a:t>
            </a:r>
          </a:p>
          <a:p>
            <a:r>
              <a:rPr lang="en-US" sz="800" dirty="0"/>
              <a:t>  Edge-Router-Domain:6 - EOS6</a:t>
            </a:r>
          </a:p>
          <a:p>
            <a:r>
              <a:rPr lang="en-US" sz="800" dirty="0"/>
              <a:t>  Leaf-Domain:1 - EOS6</a:t>
            </a:r>
          </a:p>
          <a:p>
            <a:r>
              <a:rPr lang="en-US" sz="800" dirty="0"/>
              <a:t>  Leaf-Domain:2 - EOS8</a:t>
            </a:r>
          </a:p>
          <a:p>
            <a:r>
              <a:rPr lang="en-US" sz="800" dirty="0"/>
              <a:t>  Leaf-Domain:3 - EOS3</a:t>
            </a:r>
          </a:p>
          <a:p>
            <a:r>
              <a:rPr lang="en-US" sz="800" dirty="0"/>
              <a:t>  Leaf-Domain:4 - EOS4</a:t>
            </a:r>
          </a:p>
          <a:p>
            <a:r>
              <a:rPr lang="en-US" sz="800" dirty="0"/>
              <a:t>  Leaf-Number:1 - EOS4</a:t>
            </a:r>
          </a:p>
          <a:p>
            <a:r>
              <a:rPr lang="en-US" sz="800" dirty="0"/>
              <a:t>  Leaf-Number:1 - EOS6</a:t>
            </a:r>
          </a:p>
          <a:p>
            <a:r>
              <a:rPr lang="en-US" sz="800" dirty="0"/>
              <a:t>  Leaf-Number:2 - EOS3</a:t>
            </a:r>
          </a:p>
          <a:p>
            <a:r>
              <a:rPr lang="en-US" sz="800" dirty="0"/>
              <a:t>  Leaf-Number:2 - EOS8</a:t>
            </a:r>
          </a:p>
          <a:p>
            <a:r>
              <a:rPr lang="en-US" sz="800" dirty="0"/>
              <a:t>  Network:CoreNet-eos1-eos2-eos5-eos17 - EOS1</a:t>
            </a:r>
          </a:p>
          <a:p>
            <a:r>
              <a:rPr lang="en-US" sz="800" dirty="0"/>
              <a:t>  Network:CoreNet-eos1-eos2-eos5-eos17 - EOS17</a:t>
            </a:r>
          </a:p>
          <a:p>
            <a:r>
              <a:rPr lang="en-US" sz="800" dirty="0"/>
              <a:t>  Network:CoreNet-eos1-eos2-eos5-eos17 - EOS2</a:t>
            </a:r>
          </a:p>
          <a:p>
            <a:r>
              <a:rPr lang="en-US" sz="800" dirty="0"/>
              <a:t>  Network:CoreNet-eos1-eos2-eos5-eos17 - EOS5</a:t>
            </a:r>
          </a:p>
          <a:p>
            <a:r>
              <a:rPr lang="en-US" sz="800" dirty="0"/>
              <a:t>  Network:DC-Border-Leaf-eos4 - EOS4</a:t>
            </a:r>
          </a:p>
          <a:p>
            <a:r>
              <a:rPr lang="en-US" sz="800" dirty="0"/>
              <a:t>  Network:DC-Border-Leaf-eos6 - EOS6</a:t>
            </a:r>
          </a:p>
          <a:p>
            <a:r>
              <a:rPr lang="en-US" sz="800" dirty="0"/>
              <a:t>  Network:DC-End-device-eos18 - EOS18</a:t>
            </a:r>
          </a:p>
          <a:p>
            <a:r>
              <a:rPr lang="en-US" sz="800" dirty="0"/>
              <a:t>  Network:DC-End-device-eos20 - EOS20</a:t>
            </a:r>
          </a:p>
          <a:p>
            <a:r>
              <a:rPr lang="en-US" sz="800" dirty="0"/>
              <a:t>  </a:t>
            </a:r>
            <a:r>
              <a:rPr lang="en-US" sz="800" dirty="0" err="1"/>
              <a:t>Role:Core</a:t>
            </a:r>
            <a:r>
              <a:rPr lang="en-US" sz="800" dirty="0"/>
              <a:t> - EOS2</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EOS3</a:t>
            </a:r>
          </a:p>
          <a:p>
            <a:r>
              <a:rPr lang="en-US" sz="800" dirty="0"/>
              <a:t>  </a:t>
            </a:r>
            <a:r>
              <a:rPr lang="en-US" sz="800" dirty="0" err="1"/>
              <a:t>Role:Leaf</a:t>
            </a:r>
            <a:r>
              <a:rPr lang="en-US" sz="800" dirty="0"/>
              <a:t> - EOS4</a:t>
            </a:r>
          </a:p>
          <a:p>
            <a:r>
              <a:rPr lang="en-US" sz="800" dirty="0"/>
              <a:t>  </a:t>
            </a:r>
            <a:r>
              <a:rPr lang="en-US" sz="800" dirty="0" err="1"/>
              <a:t>Role:Leaf</a:t>
            </a:r>
            <a:r>
              <a:rPr lang="en-US" sz="800" dirty="0"/>
              <a:t> - EOS6</a:t>
            </a:r>
          </a:p>
          <a:p>
            <a:r>
              <a:rPr lang="en-US" sz="800" dirty="0"/>
              <a:t>  </a:t>
            </a:r>
            <a:r>
              <a:rPr lang="en-US" sz="800" dirty="0" err="1"/>
              <a:t>Role:Leaf</a:t>
            </a:r>
            <a:r>
              <a:rPr lang="en-US" sz="800" dirty="0"/>
              <a:t> - EOS8</a:t>
            </a:r>
          </a:p>
          <a:p>
            <a:r>
              <a:rPr lang="en-US" sz="800" dirty="0"/>
              <a:t>  </a:t>
            </a:r>
            <a:r>
              <a:rPr lang="en-US" sz="800" dirty="0" err="1"/>
              <a:t>Role:RR</a:t>
            </a:r>
            <a:r>
              <a:rPr lang="en-US" sz="800" dirty="0"/>
              <a:t> - EOS17</a:t>
            </a:r>
          </a:p>
          <a:p>
            <a:r>
              <a:rPr lang="en-US" sz="800" dirty="0"/>
              <a:t>  </a:t>
            </a:r>
            <a:r>
              <a:rPr lang="en-US" sz="800" dirty="0" err="1"/>
              <a:t>Role:Spine</a:t>
            </a:r>
            <a:r>
              <a:rPr lang="en-US" sz="800" dirty="0"/>
              <a:t> - EOS14</a:t>
            </a:r>
          </a:p>
          <a:p>
            <a:r>
              <a:rPr lang="en-US" sz="800" dirty="0"/>
              <a:t>  </a:t>
            </a:r>
            <a:r>
              <a:rPr lang="en-US" sz="800" dirty="0" err="1"/>
              <a:t>Role:Spine</a:t>
            </a:r>
            <a:r>
              <a:rPr lang="en-US" sz="800" dirty="0"/>
              <a:t> - EOS9</a:t>
            </a:r>
          </a:p>
          <a:p>
            <a:r>
              <a:rPr lang="en-US" sz="800" dirty="0"/>
              <a:t>  Spine-Number:1 - EOS14</a:t>
            </a:r>
          </a:p>
          <a:p>
            <a:r>
              <a:rPr lang="en-US" sz="800" dirty="0"/>
              <a:t>  Spine-Number:1 - EOS9</a:t>
            </a:r>
          </a:p>
          <a:p>
            <a:r>
              <a:rPr lang="en-US" sz="800" dirty="0"/>
              <a:t>  router_bgp.router_id:1.1.1.1 - EOS1</a:t>
            </a:r>
          </a:p>
          <a:p>
            <a:r>
              <a:rPr lang="en-US" sz="800" dirty="0"/>
              <a:t>  router_bgp.router_id:17.17.17.17</a:t>
            </a:r>
          </a:p>
          <a:p>
            <a:r>
              <a:rPr lang="en-US" sz="800" dirty="0"/>
              <a:t>  router_bgp.router_id:2.2.2.2 - EOS2</a:t>
            </a:r>
          </a:p>
          <a:p>
            <a:r>
              <a:rPr lang="en-US" sz="800" dirty="0"/>
              <a:t>  router_bgp.router_id:5.5.5.5 - EOS5</a:t>
            </a:r>
          </a:p>
        </p:txBody>
      </p:sp>
    </p:spTree>
    <p:extLst>
      <p:ext uri="{BB962C8B-B14F-4D97-AF65-F5344CB8AC3E}">
        <p14:creationId xmlns:p14="http://schemas.microsoft.com/office/powerpoint/2010/main" val="3096537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1DE1593-E603-9FD6-B221-A4EB89CA3976}"/>
              </a:ext>
            </a:extLst>
          </p:cNvPr>
          <p:cNvPicPr>
            <a:picLocks noChangeAspect="1"/>
          </p:cNvPicPr>
          <p:nvPr/>
        </p:nvPicPr>
        <p:blipFill>
          <a:blip r:embed="rId2"/>
          <a:stretch>
            <a:fillRect/>
          </a:stretch>
        </p:blipFill>
        <p:spPr>
          <a:xfrm>
            <a:off x="5911272" y="2922123"/>
            <a:ext cx="5532581" cy="23391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5C5BE77-52D9-8B66-FCB2-904F2D28CAE3}"/>
              </a:ext>
            </a:extLst>
          </p:cNvPr>
          <p:cNvPicPr>
            <a:picLocks noChangeAspect="1"/>
          </p:cNvPicPr>
          <p:nvPr/>
        </p:nvPicPr>
        <p:blipFill>
          <a:blip r:embed="rId3"/>
          <a:stretch>
            <a:fillRect/>
          </a:stretch>
        </p:blipFill>
        <p:spPr>
          <a:xfrm>
            <a:off x="5925127" y="405754"/>
            <a:ext cx="5504872" cy="25043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8A86C22-C71A-E04E-0AF8-A1153D68C57F}"/>
              </a:ext>
            </a:extLst>
          </p:cNvPr>
          <p:cNvPicPr>
            <a:picLocks noChangeAspect="1"/>
          </p:cNvPicPr>
          <p:nvPr/>
        </p:nvPicPr>
        <p:blipFill>
          <a:blip r:embed="rId4"/>
          <a:stretch>
            <a:fillRect/>
          </a:stretch>
        </p:blipFill>
        <p:spPr>
          <a:xfrm>
            <a:off x="304800" y="4525172"/>
            <a:ext cx="5006109" cy="226882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F47897C-B918-8D53-516F-F58A2BCCDC6B}"/>
              </a:ext>
            </a:extLst>
          </p:cNvPr>
          <p:cNvPicPr>
            <a:picLocks noChangeAspect="1"/>
          </p:cNvPicPr>
          <p:nvPr/>
        </p:nvPicPr>
        <p:blipFill>
          <a:blip r:embed="rId5"/>
          <a:stretch>
            <a:fillRect/>
          </a:stretch>
        </p:blipFill>
        <p:spPr>
          <a:xfrm>
            <a:off x="6026727" y="5228226"/>
            <a:ext cx="5357090" cy="1527730"/>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AA35D4BE-8518-B1AC-09F8-796370F37382}"/>
              </a:ext>
            </a:extLst>
          </p:cNvPr>
          <p:cNvPicPr>
            <a:picLocks noChangeAspect="1"/>
          </p:cNvPicPr>
          <p:nvPr/>
        </p:nvPicPr>
        <p:blipFill>
          <a:blip r:embed="rId6"/>
          <a:stretch>
            <a:fillRect/>
          </a:stretch>
        </p:blipFill>
        <p:spPr>
          <a:xfrm>
            <a:off x="304800" y="1390473"/>
            <a:ext cx="5560290" cy="3061055"/>
          </a:xfrm>
          <a:prstGeom prst="rect">
            <a:avLst/>
          </a:prstGeom>
        </p:spPr>
      </p:pic>
      <p:sp>
        <p:nvSpPr>
          <p:cNvPr id="3" name="Oval 2">
            <a:extLst>
              <a:ext uri="{FF2B5EF4-FFF2-40B4-BE49-F238E27FC236}">
                <a16:creationId xmlns:a16="http://schemas.microsoft.com/office/drawing/2014/main" id="{AC86E239-CF87-35FA-6487-D69BFF757098}"/>
              </a:ext>
            </a:extLst>
          </p:cNvPr>
          <p:cNvSpPr/>
          <p:nvPr/>
        </p:nvSpPr>
        <p:spPr>
          <a:xfrm>
            <a:off x="5814291" y="2731655"/>
            <a:ext cx="2327563" cy="701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48F4C-3C97-25CE-85E3-8189962698AE}"/>
              </a:ext>
            </a:extLst>
          </p:cNvPr>
          <p:cNvSpPr txBox="1"/>
          <p:nvPr/>
        </p:nvSpPr>
        <p:spPr>
          <a:xfrm>
            <a:off x="8367857" y="3149310"/>
            <a:ext cx="3680691" cy="92333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213975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Files to Run the Examples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2"/>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a:p>
            <a:pPr marL="0" indent="0">
              <a:buNone/>
            </a:pPr>
            <a:r>
              <a:rPr lang="en-US" dirty="0">
                <a:cs typeface="Calibri"/>
              </a:rPr>
              <a:t>Download the Studios Inputs files to your laptop</a:t>
            </a:r>
          </a:p>
          <a:p>
            <a:pPr marL="0" indent="0">
              <a:buFont typeface="Arial" panose="020B0604020202020204" pitchFamily="34" charset="0"/>
              <a:buNone/>
            </a:pPr>
            <a:endParaRPr lang="en-US">
              <a:cs typeface="Calibri"/>
            </a:endParaRPr>
          </a:p>
        </p:txBody>
      </p:sp>
    </p:spTree>
    <p:extLst>
      <p:ext uri="{BB962C8B-B14F-4D97-AF65-F5344CB8AC3E}">
        <p14:creationId xmlns:p14="http://schemas.microsoft.com/office/powerpoint/2010/main" val="2737428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 4 </a:t>
            </a:r>
            <a:r>
              <a:rPr lang="en-US" dirty="0">
                <a:ea typeface="+mj-lt"/>
                <a:cs typeface="+mj-lt"/>
              </a:rPr>
              <a:t>Routing 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 Routing OSPF Campus to ISP</a:t>
            </a:r>
            <a:br>
              <a:rPr lang="en-US" dirty="0">
                <a:ea typeface="+mj-lt"/>
                <a:cs typeface="+mj-lt"/>
              </a:rPr>
            </a:br>
            <a:r>
              <a:rPr lang="en-US" sz="2000" dirty="0">
                <a:ea typeface="+mj-lt"/>
                <a:cs typeface="+mj-lt"/>
              </a:rPr>
              <a:t>Campus receives Default Route Campus edge router has full Internet routes in this example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sp>
        <p:nvSpPr>
          <p:cNvPr id="7" name="Title 1">
            <a:extLst>
              <a:ext uri="{FF2B5EF4-FFF2-40B4-BE49-F238E27FC236}">
                <a16:creationId xmlns:a16="http://schemas.microsoft.com/office/drawing/2014/main" id="{7692FA25-25A5-A708-6F4E-F18E03D74317}"/>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3163170" y="2524967"/>
            <a:ext cx="6096000" cy="3662541"/>
          </a:xfrm>
          <a:prstGeom prst="rect">
            <a:avLst/>
          </a:prstGeom>
          <a:noFill/>
        </p:spPr>
        <p:txBody>
          <a:bodyPr wrap="square">
            <a:spAutoFit/>
          </a:bodyPr>
          <a:lstStyle/>
          <a:p>
            <a:r>
              <a:rPr lang="en-US" sz="800" dirty="0"/>
              <a:t> Campus-Pod:12 - EOS12</a:t>
            </a:r>
          </a:p>
          <a:p>
            <a:r>
              <a:rPr lang="en-US" sz="800" dirty="0"/>
              <a:t>  Campus:Campus-eos11-eos12-eos13 - EOS11</a:t>
            </a:r>
          </a:p>
          <a:p>
            <a:r>
              <a:rPr lang="en-US" sz="800" dirty="0"/>
              <a:t>  Campus:Campus-eos11-eos12-eos13 - EOS12</a:t>
            </a:r>
          </a:p>
          <a:p>
            <a:r>
              <a:rPr lang="en-US" sz="800" dirty="0"/>
              <a:t>  Campus:Campus-eos11-eos12-eos13 - EOS13</a:t>
            </a:r>
          </a:p>
          <a:p>
            <a:r>
              <a:rPr lang="en-US" sz="800" dirty="0"/>
              <a:t>  Edge-Router-Domain:7 - EOS7</a:t>
            </a:r>
          </a:p>
          <a:p>
            <a:r>
              <a:rPr lang="en-US" sz="800" dirty="0"/>
              <a:t>  Edge-Router-Domain:Campus11-13 - EOS11</a:t>
            </a:r>
          </a:p>
          <a:p>
            <a:r>
              <a:rPr lang="en-US" sz="800" dirty="0"/>
              <a:t>  Edge-Router-Domain:Campus11-13 - EOS13</a:t>
            </a:r>
          </a:p>
          <a:p>
            <a:r>
              <a:rPr lang="en-US" sz="800" dirty="0"/>
              <a:t>  Network:CoreNet-eos1-eos2-eos5-eos11-eos13 - EOS1</a:t>
            </a:r>
          </a:p>
          <a:p>
            <a:r>
              <a:rPr lang="en-US" sz="800" dirty="0"/>
              <a:t>  Network:CoreNet-eos1-eos2-eos5-eos11-eos13 - EOS11</a:t>
            </a:r>
          </a:p>
          <a:p>
            <a:r>
              <a:rPr lang="en-US" sz="800" dirty="0"/>
              <a:t>  Network:CoreNet-eos1-eos2-eos5-eos11-eos13 - EOS13</a:t>
            </a:r>
          </a:p>
          <a:p>
            <a:r>
              <a:rPr lang="en-US" sz="800" dirty="0"/>
              <a:t>  Network:CoreNet-eos1-eos2-eos5-eos11-eos13 - EOS2</a:t>
            </a:r>
          </a:p>
          <a:p>
            <a:r>
              <a:rPr lang="en-US" sz="800" dirty="0"/>
              <a:t>  Network:CoreNet-eos1-eos2-eos5-eos11-eos13 - EOS5</a:t>
            </a:r>
          </a:p>
          <a:p>
            <a:r>
              <a:rPr lang="en-US" sz="800" dirty="0"/>
              <a:t>  Network:ISP-eos7-eos10-eos19 - EOS10</a:t>
            </a:r>
          </a:p>
          <a:p>
            <a:r>
              <a:rPr lang="en-US" sz="800" dirty="0"/>
              <a:t>  Network:ISP-eos7-eos10-eos19 - EOS19</a:t>
            </a:r>
          </a:p>
          <a:p>
            <a:r>
              <a:rPr lang="en-US" sz="800" dirty="0"/>
              <a:t>  Network:ISP-eos7-eos10-eos19 - EOS7</a:t>
            </a:r>
          </a:p>
          <a:p>
            <a:r>
              <a:rPr lang="en-US" sz="800" dirty="0"/>
              <a:t>  </a:t>
            </a:r>
            <a:r>
              <a:rPr lang="en-US" sz="800" dirty="0" err="1"/>
              <a:t>Role:Core</a:t>
            </a:r>
            <a:r>
              <a:rPr lang="en-US" sz="800" dirty="0"/>
              <a:t> - EOS1</a:t>
            </a:r>
          </a:p>
          <a:p>
            <a:r>
              <a:rPr lang="en-US" sz="800" dirty="0"/>
              <a:t>  </a:t>
            </a:r>
            <a:r>
              <a:rPr lang="en-US" sz="800" dirty="0" err="1"/>
              <a:t>Role:Core</a:t>
            </a:r>
            <a:r>
              <a:rPr lang="en-US" sz="800" dirty="0"/>
              <a:t> - EOS10</a:t>
            </a:r>
          </a:p>
          <a:p>
            <a:r>
              <a:rPr lang="en-US" sz="800" dirty="0"/>
              <a:t>  </a:t>
            </a:r>
            <a:r>
              <a:rPr lang="en-US" sz="800" dirty="0" err="1"/>
              <a:t>Role:Core</a:t>
            </a:r>
            <a:r>
              <a:rPr lang="en-US" sz="800" dirty="0"/>
              <a:t> - EOS19</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Role:Edge-Router</a:t>
            </a:r>
            <a:r>
              <a:rPr lang="en-US" sz="800" dirty="0"/>
              <a:t> - EOS7</a:t>
            </a:r>
          </a:p>
          <a:p>
            <a:r>
              <a:rPr lang="en-US" sz="800" dirty="0"/>
              <a:t>  router_bgp.router_id:1.1.1.1 - EOS1</a:t>
            </a:r>
          </a:p>
          <a:p>
            <a:r>
              <a:rPr lang="en-US" sz="800" dirty="0"/>
              <a:t> router_bgp.router_id:10.10.10.10 - EOS10</a:t>
            </a:r>
          </a:p>
          <a:p>
            <a:r>
              <a:rPr lang="en-US" sz="800" dirty="0"/>
              <a:t>  router_bgp.router_id:11.11.11.11 - EOS11</a:t>
            </a:r>
          </a:p>
          <a:p>
            <a:r>
              <a:rPr lang="en-US" sz="800" dirty="0"/>
              <a:t>  router_bgp.router_id:13.13.13.13 - EOS13</a:t>
            </a:r>
          </a:p>
          <a:p>
            <a:r>
              <a:rPr lang="en-US" sz="800" dirty="0"/>
              <a:t>  router_bgp.router_id:19.19.19.19 - EOS19</a:t>
            </a:r>
          </a:p>
          <a:p>
            <a:r>
              <a:rPr lang="en-US" sz="800" dirty="0"/>
              <a:t>  router_bgp.router_id:7.7.7.7 - EOS7</a:t>
            </a:r>
          </a:p>
        </p:txBody>
      </p:sp>
    </p:spTree>
    <p:extLst>
      <p:ext uri="{BB962C8B-B14F-4D97-AF65-F5344CB8AC3E}">
        <p14:creationId xmlns:p14="http://schemas.microsoft.com/office/powerpoint/2010/main" val="109024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E7B9ED5-0139-AEFE-E2EF-2FA04BAEBD70}"/>
              </a:ext>
            </a:extLst>
          </p:cNvPr>
          <p:cNvPicPr>
            <a:picLocks noGrp="1" noChangeAspect="1"/>
          </p:cNvPicPr>
          <p:nvPr>
            <p:ph idx="1"/>
          </p:nvPr>
        </p:nvPicPr>
        <p:blipFill>
          <a:blip r:embed="rId2"/>
          <a:stretch>
            <a:fillRect/>
          </a:stretch>
        </p:blipFill>
        <p:spPr>
          <a:xfrm>
            <a:off x="373743" y="1559275"/>
            <a:ext cx="6016172" cy="2111808"/>
          </a:xfrm>
        </p:spPr>
      </p:pic>
      <p:pic>
        <p:nvPicPr>
          <p:cNvPr id="5" name="Picture 5" descr="Graphical user interface, application&#10;&#10;Description automatically generated">
            <a:extLst>
              <a:ext uri="{FF2B5EF4-FFF2-40B4-BE49-F238E27FC236}">
                <a16:creationId xmlns:a16="http://schemas.microsoft.com/office/drawing/2014/main" id="{0E1481C2-3672-6C6F-7445-DDCE33B5E561}"/>
              </a:ext>
            </a:extLst>
          </p:cNvPr>
          <p:cNvPicPr>
            <a:picLocks noChangeAspect="1"/>
          </p:cNvPicPr>
          <p:nvPr/>
        </p:nvPicPr>
        <p:blipFill>
          <a:blip r:embed="rId3"/>
          <a:stretch>
            <a:fillRect/>
          </a:stretch>
        </p:blipFill>
        <p:spPr>
          <a:xfrm>
            <a:off x="4724400" y="2785093"/>
            <a:ext cx="6633028" cy="3116614"/>
          </a:xfrm>
          <a:prstGeom prst="rect">
            <a:avLst/>
          </a:prstGeom>
        </p:spPr>
      </p:pic>
    </p:spTree>
    <p:extLst>
      <p:ext uri="{BB962C8B-B14F-4D97-AF65-F5344CB8AC3E}">
        <p14:creationId xmlns:p14="http://schemas.microsoft.com/office/powerpoint/2010/main" val="921752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 5 </a:t>
            </a:r>
            <a:r>
              <a:rPr lang="en-US" dirty="0">
                <a:ea typeface="+mj-lt"/>
                <a:cs typeface="+mj-lt"/>
              </a:rPr>
              <a:t>EVPN between Campus</a:t>
            </a:r>
          </a:p>
          <a:p>
            <a:endParaRPr lang="en-US" dirty="0">
              <a:cs typeface="Calibri Light"/>
            </a:endParaRPr>
          </a:p>
        </p:txBody>
      </p:sp>
      <p:pic>
        <p:nvPicPr>
          <p:cNvPr id="3" name="Picture 4" descr="Diagram, schematic&#10;&#10;Description automatically generated">
            <a:extLst>
              <a:ext uri="{FF2B5EF4-FFF2-40B4-BE49-F238E27FC236}">
                <a16:creationId xmlns:a16="http://schemas.microsoft.com/office/drawing/2014/main" id="{3E61068C-0AC4-A0AD-7F79-091194093A9D}"/>
              </a:ext>
            </a:extLst>
          </p:cNvPr>
          <p:cNvPicPr>
            <a:picLocks noChangeAspect="1"/>
          </p:cNvPicPr>
          <p:nvPr/>
        </p:nvPicPr>
        <p:blipFill>
          <a:blip r:embed="rId2"/>
          <a:stretch>
            <a:fillRect/>
          </a:stretch>
        </p:blipFill>
        <p:spPr>
          <a:xfrm>
            <a:off x="762000" y="1480773"/>
            <a:ext cx="8853714" cy="5079367"/>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a:t>
            </a:r>
            <a:r>
              <a:rPr lang="en-US" dirty="0">
                <a:ea typeface="+mj-lt"/>
                <a:cs typeface="+mj-lt"/>
              </a:rPr>
              <a:t>EVPN between Campus</a:t>
            </a:r>
            <a:br>
              <a:rPr lang="en-US" dirty="0">
                <a:ea typeface="+mj-lt"/>
                <a:cs typeface="+mj-lt"/>
              </a:rPr>
            </a:br>
            <a:r>
              <a:rPr lang="en-US" sz="2800" dirty="0">
                <a:ea typeface="+mj-lt"/>
                <a:cs typeface="+mj-lt"/>
              </a:rPr>
              <a:t>L2 stretch is demonstrated in this example</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8CFDCF-166B-3A76-2B70-017D83014F0E}"/>
              </a:ext>
            </a:extLst>
          </p:cNvPr>
          <p:cNvPicPr>
            <a:picLocks noGrp="1" noChangeAspect="1"/>
          </p:cNvPicPr>
          <p:nvPr>
            <p:ph idx="1"/>
          </p:nvPr>
        </p:nvPicPr>
        <p:blipFill>
          <a:blip r:embed="rId2"/>
          <a:stretch>
            <a:fillRect/>
          </a:stretch>
        </p:blipFill>
        <p:spPr>
          <a:xfrm>
            <a:off x="121062" y="1851490"/>
            <a:ext cx="11804072" cy="4574059"/>
          </a:xfrm>
        </p:spPr>
      </p:pic>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Directories with the Inputs Files for each example</a:t>
            </a:r>
            <a:endParaRPr lang="en-US" dirty="0"/>
          </a:p>
        </p:txBody>
      </p:sp>
    </p:spTree>
    <p:extLst>
      <p:ext uri="{BB962C8B-B14F-4D97-AF65-F5344CB8AC3E}">
        <p14:creationId xmlns:p14="http://schemas.microsoft.com/office/powerpoint/2010/main" val="1721609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sp>
        <p:nvSpPr>
          <p:cNvPr id="7" name="Title 1">
            <a:extLst>
              <a:ext uri="{FF2B5EF4-FFF2-40B4-BE49-F238E27FC236}">
                <a16:creationId xmlns:a16="http://schemas.microsoft.com/office/drawing/2014/main" id="{D92030D9-5150-F590-1649-A2EC8B65911C}"/>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5279573" y="749862"/>
            <a:ext cx="6096000" cy="5878532"/>
          </a:xfrm>
          <a:prstGeom prst="rect">
            <a:avLst/>
          </a:prstGeom>
          <a:noFill/>
        </p:spPr>
        <p:txBody>
          <a:bodyPr wrap="square">
            <a:spAutoFit/>
          </a:bodyPr>
          <a:lstStyle/>
          <a:p>
            <a:r>
              <a:rPr lang="en-US" sz="800" dirty="0"/>
              <a:t> Campus-Pod:12 - EOS12</a:t>
            </a:r>
          </a:p>
          <a:p>
            <a:r>
              <a:rPr lang="en-US" sz="800" dirty="0"/>
              <a:t>  Campus-Pod:3 - EOS3</a:t>
            </a:r>
          </a:p>
          <a:p>
            <a:r>
              <a:rPr lang="en-US" sz="800" dirty="0"/>
              <a:t>  Campus-Pod:4 - EOS4</a:t>
            </a:r>
          </a:p>
          <a:p>
            <a:r>
              <a:rPr lang="en-US" sz="800" dirty="0"/>
              <a:t>  Campus:Campus-eos11-eos12-eos13 - EOS11</a:t>
            </a:r>
          </a:p>
          <a:p>
            <a:r>
              <a:rPr lang="en-US" sz="800" dirty="0"/>
              <a:t>  Campus:Campus-eos11-eos12-eos13 - EOS12</a:t>
            </a:r>
          </a:p>
          <a:p>
            <a:r>
              <a:rPr lang="en-US" sz="800" dirty="0"/>
              <a:t>  Campus:Campus-eos11-eos12-eos13 - EOS13</a:t>
            </a:r>
          </a:p>
          <a:p>
            <a:r>
              <a:rPr lang="en-US" sz="800" dirty="0"/>
              <a:t>  Campus:Campus-eos2-eos3-eos4-eos5 - EOS2</a:t>
            </a:r>
          </a:p>
          <a:p>
            <a:r>
              <a:rPr lang="en-US" sz="800" dirty="0"/>
              <a:t>  Campus:Campus-eos2-eos3-eos4-eos5 - EOS3</a:t>
            </a:r>
          </a:p>
          <a:p>
            <a:r>
              <a:rPr lang="en-US" sz="800" dirty="0"/>
              <a:t>  Campus:Campus-eos2-eos3-eos4-eos5 - EOS4</a:t>
            </a:r>
          </a:p>
          <a:p>
            <a:r>
              <a:rPr lang="en-US" sz="800" dirty="0"/>
              <a:t>  Campus:Campus-eos2-eos3-eos4-eos5 - EOS5</a:t>
            </a:r>
          </a:p>
          <a:p>
            <a:r>
              <a:rPr lang="en-US" sz="800" dirty="0"/>
              <a:t>  Edge-Router-Domain:20 - EOS20</a:t>
            </a:r>
          </a:p>
          <a:p>
            <a:r>
              <a:rPr lang="en-US" sz="800" dirty="0"/>
              <a:t>  Edge-Router-Domain:7 - EOS7</a:t>
            </a:r>
          </a:p>
          <a:p>
            <a:r>
              <a:rPr lang="en-US" sz="800" dirty="0"/>
              <a:t>  Edge-Router-Domain:9 - EOS9</a:t>
            </a:r>
          </a:p>
          <a:p>
            <a:r>
              <a:rPr lang="en-US" sz="800" dirty="0"/>
              <a:t>  Edge-Router-Domain:Campus11-13 - EOS11</a:t>
            </a:r>
          </a:p>
          <a:p>
            <a:r>
              <a:rPr lang="en-US" sz="800" dirty="0"/>
              <a:t>  Edge-Router-Domain:Campus11-13 - EOS13</a:t>
            </a:r>
          </a:p>
          <a:p>
            <a:r>
              <a:rPr lang="en-US" sz="800" dirty="0"/>
              <a:t>  Edge-Router-Domain:Campus2-5 - EOS2</a:t>
            </a:r>
          </a:p>
          <a:p>
            <a:r>
              <a:rPr lang="en-US" sz="800" dirty="0"/>
              <a:t>  Edge-Router-Domain:Campus2-5 - EOS5</a:t>
            </a:r>
          </a:p>
          <a:p>
            <a:r>
              <a:rPr lang="en-US" sz="800" dirty="0"/>
              <a:t>  Network:Campus-EndDevice-eos20 - EOS20</a:t>
            </a:r>
          </a:p>
          <a:p>
            <a:r>
              <a:rPr lang="en-US" sz="800" dirty="0"/>
              <a:t>  Network:Campus-EndDevice-eos9 - EOS9</a:t>
            </a:r>
          </a:p>
          <a:p>
            <a:r>
              <a:rPr lang="en-US" sz="800" dirty="0"/>
              <a:t>  Network:CoreNet-eos1-eos2-eos5-eos11-eos13-eos17 - EOS1</a:t>
            </a:r>
          </a:p>
          <a:p>
            <a:r>
              <a:rPr lang="en-US" sz="800" dirty="0"/>
              <a:t>  Network:CoreNet-eos1-eos2-eos5-eos11-eos13-eos17 - EOS11</a:t>
            </a:r>
          </a:p>
          <a:p>
            <a:r>
              <a:rPr lang="en-US" sz="800" dirty="0"/>
              <a:t>  Network:CoreNet-eos1-eos2-eos5-eos11-eos13-eos17 - EOS13</a:t>
            </a:r>
          </a:p>
          <a:p>
            <a:r>
              <a:rPr lang="en-US" sz="800" dirty="0"/>
              <a:t>  Network:CoreNet-eos1-eos2-eos5-eos11-eos13-eos17 - EOS17</a:t>
            </a:r>
          </a:p>
          <a:p>
            <a:r>
              <a:rPr lang="en-US" sz="800" dirty="0"/>
              <a:t>  Network:CoreNet-eos1-eos2-eos5-eos11-eos13-eos17 - EOS2</a:t>
            </a:r>
          </a:p>
          <a:p>
            <a:r>
              <a:rPr lang="en-US" sz="800" dirty="0"/>
              <a:t>  Network:CoreNet-eos1-eos2-eos5-eos11-eos13-eos17 - EOS5</a:t>
            </a:r>
          </a:p>
          <a:p>
            <a:r>
              <a:rPr lang="en-US" sz="800" dirty="0"/>
              <a:t>  Network:ISP-eos7-eos10-eos19 - EOS10</a:t>
            </a:r>
          </a:p>
          <a:p>
            <a:r>
              <a:rPr lang="en-US" sz="800" dirty="0"/>
              <a:t>  Network:ISP-eos7-eos10-eos19 - EOS19</a:t>
            </a:r>
          </a:p>
          <a:p>
            <a:r>
              <a:rPr lang="en-US" sz="800" dirty="0"/>
              <a:t>  Network:ISP-eos7-eos10-eos19 - EOS7</a:t>
            </a:r>
          </a:p>
          <a:p>
            <a:r>
              <a:rPr lang="en-US" sz="800" dirty="0"/>
              <a:t>  </a:t>
            </a:r>
            <a:r>
              <a:rPr lang="en-US" sz="800" dirty="0" err="1"/>
              <a:t>Role:Core</a:t>
            </a:r>
            <a:r>
              <a:rPr lang="en-US" sz="800" dirty="0"/>
              <a:t> - EOS1</a:t>
            </a:r>
          </a:p>
          <a:p>
            <a:r>
              <a:rPr lang="en-US" sz="800" dirty="0"/>
              <a:t>  </a:t>
            </a:r>
            <a:r>
              <a:rPr lang="en-US" sz="800" dirty="0" err="1"/>
              <a:t>Role:Core</a:t>
            </a:r>
            <a:r>
              <a:rPr lang="en-US" sz="800" dirty="0"/>
              <a:t> - EOS10</a:t>
            </a:r>
          </a:p>
          <a:p>
            <a:r>
              <a:rPr lang="en-US" sz="800" dirty="0"/>
              <a:t>  </a:t>
            </a:r>
            <a:r>
              <a:rPr lang="en-US" sz="800" dirty="0" err="1"/>
              <a:t>Role:Core</a:t>
            </a:r>
            <a:r>
              <a:rPr lang="en-US" sz="800" dirty="0"/>
              <a:t> - EOS19</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EOS20</a:t>
            </a:r>
          </a:p>
          <a:p>
            <a:r>
              <a:rPr lang="en-US" sz="800" dirty="0"/>
              <a:t>  </a:t>
            </a:r>
            <a:r>
              <a:rPr lang="en-US" sz="800" dirty="0" err="1"/>
              <a:t>Role:Edge-Router</a:t>
            </a:r>
            <a:r>
              <a:rPr lang="en-US" sz="800" dirty="0"/>
              <a:t> - EOS5</a:t>
            </a:r>
          </a:p>
          <a:p>
            <a:r>
              <a:rPr lang="en-US" sz="800" dirty="0"/>
              <a:t>  </a:t>
            </a:r>
            <a:r>
              <a:rPr lang="en-US" sz="800" dirty="0" err="1"/>
              <a:t>Role:Edge-Router</a:t>
            </a:r>
            <a:r>
              <a:rPr lang="en-US" sz="800" dirty="0"/>
              <a:t> - EOS7</a:t>
            </a:r>
          </a:p>
          <a:p>
            <a:r>
              <a:rPr lang="en-US" sz="800" dirty="0"/>
              <a:t>  </a:t>
            </a:r>
            <a:r>
              <a:rPr lang="en-US" sz="800" dirty="0" err="1"/>
              <a:t>Role:RR</a:t>
            </a:r>
            <a:r>
              <a:rPr lang="en-US" sz="800" dirty="0"/>
              <a:t> - EOS17</a:t>
            </a:r>
          </a:p>
          <a:p>
            <a:r>
              <a:rPr lang="en-US" sz="800" dirty="0"/>
              <a:t>  router_bgp.router_id:1.1.1.1 - EOS1</a:t>
            </a:r>
          </a:p>
          <a:p>
            <a:r>
              <a:rPr lang="en-US" sz="800" dirty="0"/>
              <a:t>  router_bgp.router_id:10.10.10.10 - EOS10</a:t>
            </a:r>
          </a:p>
          <a:p>
            <a:r>
              <a:rPr lang="en-US" sz="800" dirty="0"/>
              <a:t>  router_bgp.router_id:11.11.11.11 - EOS11</a:t>
            </a:r>
          </a:p>
          <a:p>
            <a:r>
              <a:rPr lang="en-US" sz="800" dirty="0"/>
              <a:t>  router_bgp.router_id:13.13.13.13 - EOS13</a:t>
            </a:r>
          </a:p>
          <a:p>
            <a:r>
              <a:rPr lang="en-US" sz="800" dirty="0"/>
              <a:t>  router_bgp.router_id:17.17.17.17 - EOS17</a:t>
            </a:r>
          </a:p>
          <a:p>
            <a:r>
              <a:rPr lang="en-US" sz="800" dirty="0"/>
              <a:t>  router_bgp.router_id:19.19.19.19 - EOS19</a:t>
            </a:r>
          </a:p>
          <a:p>
            <a:r>
              <a:rPr lang="en-US" sz="800" dirty="0"/>
              <a:t>  router_bgp.router_id:2.2.2.2 - EOS2</a:t>
            </a:r>
          </a:p>
          <a:p>
            <a:r>
              <a:rPr lang="en-US" sz="800" dirty="0"/>
              <a:t>  router_bgp.router_id:5.5.5.5 - EOS5</a:t>
            </a:r>
          </a:p>
          <a:p>
            <a:r>
              <a:rPr lang="en-US" sz="800" dirty="0"/>
              <a:t>  router_bgp.router_id:7.7.7.7 - EOS7</a:t>
            </a:r>
          </a:p>
        </p:txBody>
      </p:sp>
    </p:spTree>
    <p:extLst>
      <p:ext uri="{BB962C8B-B14F-4D97-AF65-F5344CB8AC3E}">
        <p14:creationId xmlns:p14="http://schemas.microsoft.com/office/powerpoint/2010/main" val="151536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32966FF8-37DE-0793-B185-AAF335B395E2}"/>
              </a:ext>
            </a:extLst>
          </p:cNvPr>
          <p:cNvPicPr>
            <a:picLocks noChangeAspect="1"/>
          </p:cNvPicPr>
          <p:nvPr/>
        </p:nvPicPr>
        <p:blipFill>
          <a:blip r:embed="rId2"/>
          <a:stretch>
            <a:fillRect/>
          </a:stretch>
        </p:blipFill>
        <p:spPr>
          <a:xfrm>
            <a:off x="781793" y="4163873"/>
            <a:ext cx="4905828" cy="2588317"/>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2B1814A-CF06-13BE-A0D6-67FA6A879AF9}"/>
              </a:ext>
            </a:extLst>
          </p:cNvPr>
          <p:cNvPicPr>
            <a:picLocks noChangeAspect="1"/>
          </p:cNvPicPr>
          <p:nvPr/>
        </p:nvPicPr>
        <p:blipFill>
          <a:blip r:embed="rId3"/>
          <a:stretch>
            <a:fillRect/>
          </a:stretch>
        </p:blipFill>
        <p:spPr>
          <a:xfrm>
            <a:off x="5580743" y="1485327"/>
            <a:ext cx="5225142" cy="2755231"/>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349D3277-2F91-4940-6324-BE2BF8FF5557}"/>
              </a:ext>
            </a:extLst>
          </p:cNvPr>
          <p:cNvPicPr>
            <a:picLocks noChangeAspect="1"/>
          </p:cNvPicPr>
          <p:nvPr/>
        </p:nvPicPr>
        <p:blipFill>
          <a:blip r:embed="rId4"/>
          <a:stretch>
            <a:fillRect/>
          </a:stretch>
        </p:blipFill>
        <p:spPr>
          <a:xfrm>
            <a:off x="100941" y="1485636"/>
            <a:ext cx="6451600" cy="2480159"/>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5074A6CB-F917-4302-1616-080D75CD84CF}"/>
              </a:ext>
            </a:extLst>
          </p:cNvPr>
          <p:cNvPicPr>
            <a:picLocks noChangeAspect="1"/>
          </p:cNvPicPr>
          <p:nvPr/>
        </p:nvPicPr>
        <p:blipFill>
          <a:blip r:embed="rId5"/>
          <a:stretch>
            <a:fillRect/>
          </a:stretch>
        </p:blipFill>
        <p:spPr>
          <a:xfrm>
            <a:off x="6422571" y="4388823"/>
            <a:ext cx="5050971" cy="2470924"/>
          </a:xfrm>
          <a:prstGeom prst="rect">
            <a:avLst/>
          </a:prstGeom>
        </p:spPr>
      </p:pic>
    </p:spTree>
    <p:extLst>
      <p:ext uri="{BB962C8B-B14F-4D97-AF65-F5344CB8AC3E}">
        <p14:creationId xmlns:p14="http://schemas.microsoft.com/office/powerpoint/2010/main" val="165131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 6 Tags</a:t>
            </a:r>
            <a:endParaRPr lang="en-US" sz="5200" dirty="0"/>
          </a:p>
        </p:txBody>
      </p:sp>
      <p:sp>
        <p:nvSpPr>
          <p:cNvPr id="7" name="Title 1">
            <a:extLst>
              <a:ext uri="{FF2B5EF4-FFF2-40B4-BE49-F238E27FC236}">
                <a16:creationId xmlns:a16="http://schemas.microsoft.com/office/drawing/2014/main" id="{6ECD158F-03BF-C519-5679-CF5FB55C6AE9}"/>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4452320" y="538625"/>
            <a:ext cx="6188528" cy="6247864"/>
          </a:xfrm>
          <a:prstGeom prst="rect">
            <a:avLst/>
          </a:prstGeom>
          <a:noFill/>
        </p:spPr>
        <p:txBody>
          <a:bodyPr wrap="square">
            <a:spAutoFit/>
          </a:bodyPr>
          <a:lstStyle/>
          <a:p>
            <a:r>
              <a:rPr lang="en-US" sz="800" dirty="0"/>
              <a:t> Campus-Pod:L2DC-eos12 -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Network:CoreNet-eos1-eos2-eos5-eos6-eos11-eos13 - EOS1</a:t>
            </a:r>
          </a:p>
          <a:p>
            <a:r>
              <a:rPr lang="en-US" sz="800" dirty="0"/>
              <a:t>  Network:CoreNet-eos1-eos2-eos5-eos6-eos11-eos13 - EOS11</a:t>
            </a:r>
          </a:p>
          <a:p>
            <a:r>
              <a:rPr lang="en-US" sz="800" dirty="0"/>
              <a:t>  Network:CoreNet-eos1-eos2-eos5-eos6-eos11-eos13 - EOS13</a:t>
            </a:r>
          </a:p>
          <a:p>
            <a:r>
              <a:rPr lang="en-US" sz="800" dirty="0"/>
              <a:t>  Network:CoreNet-eos1-eos2-eos5-eos6-eos11-eos13 - EOS2</a:t>
            </a:r>
          </a:p>
          <a:p>
            <a:r>
              <a:rPr lang="en-US" sz="800" dirty="0"/>
              <a:t>  Network:CoreNet-eos1-eos2-eos5-eos6-eos11-eos13 - EOS5</a:t>
            </a:r>
          </a:p>
          <a:p>
            <a:r>
              <a:rPr lang="en-US" sz="800" dirty="0"/>
              <a:t>  Network:CoreNet-eos1-eos2-eos5-eos6-eos11-eos13 - EOS6</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EOS4</a:t>
            </a:r>
          </a:p>
          <a:p>
            <a:r>
              <a:rPr lang="en-US" sz="800" dirty="0"/>
              <a:t>  Spine-Number:2 - EOS3</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345833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CA86C737-6A1D-69DE-679E-D772E6D01737}"/>
              </a:ext>
            </a:extLst>
          </p:cNvPr>
          <p:cNvPicPr>
            <a:picLocks noChangeAspect="1"/>
          </p:cNvPicPr>
          <p:nvPr/>
        </p:nvPicPr>
        <p:blipFill>
          <a:blip r:embed="rId2"/>
          <a:stretch>
            <a:fillRect/>
          </a:stretch>
        </p:blipFill>
        <p:spPr>
          <a:xfrm>
            <a:off x="309419" y="1485136"/>
            <a:ext cx="5329381" cy="283016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99AA4250-3F23-8A46-D0F4-845C60AF40A1}"/>
              </a:ext>
            </a:extLst>
          </p:cNvPr>
          <p:cNvPicPr>
            <a:picLocks noChangeAspect="1"/>
          </p:cNvPicPr>
          <p:nvPr/>
        </p:nvPicPr>
        <p:blipFill>
          <a:blip r:embed="rId3"/>
          <a:stretch>
            <a:fillRect/>
          </a:stretch>
        </p:blipFill>
        <p:spPr>
          <a:xfrm>
            <a:off x="5675745" y="3705447"/>
            <a:ext cx="6248400" cy="291074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DABC97A-2872-5E2E-F9DE-C0880EA75099}"/>
              </a:ext>
            </a:extLst>
          </p:cNvPr>
          <p:cNvPicPr>
            <a:picLocks noChangeAspect="1"/>
          </p:cNvPicPr>
          <p:nvPr/>
        </p:nvPicPr>
        <p:blipFill>
          <a:blip r:embed="rId4"/>
          <a:stretch>
            <a:fillRect/>
          </a:stretch>
        </p:blipFill>
        <p:spPr>
          <a:xfrm>
            <a:off x="5509491" y="629738"/>
            <a:ext cx="6400800" cy="2975397"/>
          </a:xfrm>
          <a:prstGeom prst="rect">
            <a:avLst/>
          </a:prstGeom>
        </p:spPr>
      </p:pic>
    </p:spTree>
    <p:extLst>
      <p:ext uri="{BB962C8B-B14F-4D97-AF65-F5344CB8AC3E}">
        <p14:creationId xmlns:p14="http://schemas.microsoft.com/office/powerpoint/2010/main" val="2181563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7 </a:t>
            </a:r>
            <a:r>
              <a:rPr lang="en-US" dirty="0">
                <a:ea typeface="+mj-lt"/>
                <a:cs typeface="+mj-lt"/>
              </a:rPr>
              <a:t>OSPF per VRF Border Leaf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2902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https://testdrive.arista.com/</a:t>
            </a:r>
          </a:p>
        </p:txBody>
      </p:sp>
    </p:spTree>
    <p:extLst>
      <p:ext uri="{BB962C8B-B14F-4D97-AF65-F5344CB8AC3E}">
        <p14:creationId xmlns:p14="http://schemas.microsoft.com/office/powerpoint/2010/main" val="3479024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OSPF per Border Leaf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 7 Tags</a:t>
            </a:r>
            <a:endParaRPr lang="en-US" sz="5200" dirty="0"/>
          </a:p>
        </p:txBody>
      </p:sp>
      <p:sp>
        <p:nvSpPr>
          <p:cNvPr id="7" name="Title 1">
            <a:extLst>
              <a:ext uri="{FF2B5EF4-FFF2-40B4-BE49-F238E27FC236}">
                <a16:creationId xmlns:a16="http://schemas.microsoft.com/office/drawing/2014/main" id="{293D2DF2-6179-4652-2E16-B0468098244A}"/>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4604783" y="538625"/>
            <a:ext cx="6183084" cy="6247864"/>
          </a:xfrm>
          <a:prstGeom prst="rect">
            <a:avLst/>
          </a:prstGeom>
          <a:noFill/>
        </p:spPr>
        <p:txBody>
          <a:bodyPr wrap="square">
            <a:spAutoFit/>
          </a:bodyPr>
          <a:lstStyle/>
          <a:p>
            <a:r>
              <a:rPr lang="en-US" sz="800" dirty="0"/>
              <a:t> Campus-Pod:L2DC-eos12 -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Network:CoreNet-eos1-eos2-eos5-eos6-eos11-eos13 - EOS1</a:t>
            </a:r>
          </a:p>
          <a:p>
            <a:r>
              <a:rPr lang="en-US" sz="800" dirty="0"/>
              <a:t>  Network:CoreNet-eos1-eos2-eos5-eos6-eos11-eos13 - EOS11</a:t>
            </a:r>
          </a:p>
          <a:p>
            <a:r>
              <a:rPr lang="en-US" sz="800" dirty="0"/>
              <a:t>  Network:CoreNet-eos1-eos2-eos5-eos6-eos11-eos13 - EOS13</a:t>
            </a:r>
          </a:p>
          <a:p>
            <a:r>
              <a:rPr lang="en-US" sz="800" dirty="0"/>
              <a:t>  Network:CoreNet-eos1-eos2-eos5-eos6-eos11-eos13 - EOS2</a:t>
            </a:r>
          </a:p>
          <a:p>
            <a:r>
              <a:rPr lang="en-US" sz="800" dirty="0"/>
              <a:t>  Network:CoreNet-eos1-eos2-eos5-eos6-eos11-eos13 - EOS5</a:t>
            </a:r>
          </a:p>
          <a:p>
            <a:r>
              <a:rPr lang="en-US" sz="800" dirty="0"/>
              <a:t>  Network:CoreNet-eos1-eos2-eos5-eos6-eos11-eos13 - EOS6</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EOS4</a:t>
            </a:r>
          </a:p>
          <a:p>
            <a:r>
              <a:rPr lang="en-US" sz="800" dirty="0"/>
              <a:t>  Spine-Number:2 - EOS3</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83855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4EF831CE-CD16-75A4-22CE-5BD4838D7933}"/>
              </a:ext>
            </a:extLst>
          </p:cNvPr>
          <p:cNvPicPr>
            <a:picLocks noChangeAspect="1"/>
          </p:cNvPicPr>
          <p:nvPr/>
        </p:nvPicPr>
        <p:blipFill>
          <a:blip r:embed="rId2"/>
          <a:stretch>
            <a:fillRect/>
          </a:stretch>
        </p:blipFill>
        <p:spPr>
          <a:xfrm>
            <a:off x="486229" y="1536877"/>
            <a:ext cx="6386285" cy="2521502"/>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84013E64-31C3-F5E9-6EAE-1D748040E179}"/>
              </a:ext>
            </a:extLst>
          </p:cNvPr>
          <p:cNvPicPr>
            <a:picLocks noChangeAspect="1"/>
          </p:cNvPicPr>
          <p:nvPr/>
        </p:nvPicPr>
        <p:blipFill>
          <a:blip r:embed="rId3"/>
          <a:stretch>
            <a:fillRect/>
          </a:stretch>
        </p:blipFill>
        <p:spPr>
          <a:xfrm>
            <a:off x="239486" y="4261878"/>
            <a:ext cx="5921828" cy="2267616"/>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668B2F86-9C20-2E2D-0971-7CE7351B1B7D}"/>
              </a:ext>
            </a:extLst>
          </p:cNvPr>
          <p:cNvPicPr>
            <a:picLocks noChangeAspect="1"/>
          </p:cNvPicPr>
          <p:nvPr/>
        </p:nvPicPr>
        <p:blipFill>
          <a:blip r:embed="rId4"/>
          <a:stretch>
            <a:fillRect/>
          </a:stretch>
        </p:blipFill>
        <p:spPr>
          <a:xfrm>
            <a:off x="5943600" y="953296"/>
            <a:ext cx="7032171" cy="2730723"/>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2892E71A-332F-FC24-62BD-6E4BB00D250C}"/>
              </a:ext>
            </a:extLst>
          </p:cNvPr>
          <p:cNvPicPr>
            <a:picLocks noChangeAspect="1"/>
          </p:cNvPicPr>
          <p:nvPr/>
        </p:nvPicPr>
        <p:blipFill>
          <a:blip r:embed="rId5"/>
          <a:stretch>
            <a:fillRect/>
          </a:stretch>
        </p:blipFill>
        <p:spPr>
          <a:xfrm>
            <a:off x="5740400" y="4052096"/>
            <a:ext cx="7112000" cy="2745238"/>
          </a:xfrm>
          <a:prstGeom prst="rect">
            <a:avLst/>
          </a:prstGeom>
        </p:spPr>
      </p:pic>
    </p:spTree>
    <p:extLst>
      <p:ext uri="{BB962C8B-B14F-4D97-AF65-F5344CB8AC3E}">
        <p14:creationId xmlns:p14="http://schemas.microsoft.com/office/powerpoint/2010/main" val="417954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 8 BGP Routed Enterprise Network</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249969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 Network</a:t>
            </a:r>
            <a:br>
              <a:rPr lang="en-US" dirty="0">
                <a:cs typeface="Calibri Light"/>
              </a:rPr>
            </a:br>
            <a:r>
              <a:rPr lang="en-US" dirty="0">
                <a:cs typeface="Calibri Light"/>
              </a:rPr>
              <a:t> </a:t>
            </a:r>
            <a:r>
              <a:rPr lang="en-US" sz="2000" dirty="0">
                <a:cs typeface="Calibri Light"/>
              </a:rPr>
              <a:t>No OSPF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 8 Tags</a:t>
            </a:r>
            <a:endParaRPr lang="en-US" sz="5200" dirty="0"/>
          </a:p>
        </p:txBody>
      </p:sp>
      <p:sp>
        <p:nvSpPr>
          <p:cNvPr id="7" name="Title 1">
            <a:extLst>
              <a:ext uri="{FF2B5EF4-FFF2-40B4-BE49-F238E27FC236}">
                <a16:creationId xmlns:a16="http://schemas.microsoft.com/office/drawing/2014/main" id="{3ECA1BFC-E747-BC2C-6262-7A28D9FC4932}"/>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4923064" y="538625"/>
            <a:ext cx="6188528" cy="6247864"/>
          </a:xfrm>
          <a:prstGeom prst="rect">
            <a:avLst/>
          </a:prstGeom>
          <a:noFill/>
        </p:spPr>
        <p:txBody>
          <a:bodyPr wrap="square">
            <a:spAutoFit/>
          </a:bodyPr>
          <a:lstStyle/>
          <a:p>
            <a:r>
              <a:rPr lang="en-US" sz="800" dirty="0"/>
              <a:t> Campus-Pod:12 -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Network:CoreNet-eos1-eos6 - EOS1</a:t>
            </a:r>
          </a:p>
          <a:p>
            <a:r>
              <a:rPr lang="en-US" sz="800" dirty="0"/>
              <a:t>  Network:CoreNet-eos1-eos6 - EOS6</a:t>
            </a:r>
          </a:p>
          <a:p>
            <a:r>
              <a:rPr lang="en-US" sz="800" dirty="0"/>
              <a:t>  Network:L2DC-eos11-eos13 - EOS11</a:t>
            </a:r>
          </a:p>
          <a:p>
            <a:r>
              <a:rPr lang="en-US" sz="800" dirty="0"/>
              <a:t>  Network:L2DC-eos11-eos13 - EOS13</a:t>
            </a:r>
          </a:p>
          <a:p>
            <a:r>
              <a:rPr lang="en-US" sz="800" dirty="0"/>
              <a:t>  Network:L3DC-Border-Leafs-eos2-eos5 - EOS2</a:t>
            </a:r>
          </a:p>
          <a:p>
            <a:r>
              <a:rPr lang="en-US" sz="800" dirty="0"/>
              <a:t>  Network:L3DC-Border-Leafs-eos2-eos5 - EOS5</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EOS3</a:t>
            </a:r>
          </a:p>
          <a:p>
            <a:r>
              <a:rPr lang="en-US" sz="800" dirty="0"/>
              <a:t>  Spine-Number:2 - EOS4</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2515941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217715" y="1608453"/>
            <a:ext cx="5878285" cy="347418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3"/>
          <a:stretch>
            <a:fillRect/>
          </a:stretch>
        </p:blipFill>
        <p:spPr>
          <a:xfrm>
            <a:off x="5319486" y="3490188"/>
            <a:ext cx="6625771" cy="3172366"/>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4"/>
          <a:stretch>
            <a:fillRect/>
          </a:stretch>
        </p:blipFill>
        <p:spPr>
          <a:xfrm>
            <a:off x="5450114" y="615018"/>
            <a:ext cx="5762171" cy="2746878"/>
          </a:xfrm>
          <a:prstGeom prst="rect">
            <a:avLst/>
          </a:prstGeom>
        </p:spPr>
      </p:pic>
    </p:spTree>
    <p:extLst>
      <p:ext uri="{BB962C8B-B14F-4D97-AF65-F5344CB8AC3E}">
        <p14:creationId xmlns:p14="http://schemas.microsoft.com/office/powerpoint/2010/main" val="35344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Enterprise Core and the DCs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 9 Tags</a:t>
            </a:r>
            <a:endParaRPr lang="en-US" sz="5200" dirty="0"/>
          </a:p>
        </p:txBody>
      </p:sp>
      <p:sp>
        <p:nvSpPr>
          <p:cNvPr id="7" name="Title 1">
            <a:extLst>
              <a:ext uri="{FF2B5EF4-FFF2-40B4-BE49-F238E27FC236}">
                <a16:creationId xmlns:a16="http://schemas.microsoft.com/office/drawing/2014/main" id="{FA14345D-74A3-33A8-CF23-F2D10EC49745}"/>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55BB486E-354B-C8AC-0718-5882C4B34503}"/>
              </a:ext>
            </a:extLst>
          </p:cNvPr>
          <p:cNvSpPr txBox="1"/>
          <p:nvPr/>
        </p:nvSpPr>
        <p:spPr>
          <a:xfrm>
            <a:off x="4425045" y="457025"/>
            <a:ext cx="6221184" cy="6247864"/>
          </a:xfrm>
          <a:prstGeom prst="rect">
            <a:avLst/>
          </a:prstGeom>
          <a:noFill/>
        </p:spPr>
        <p:txBody>
          <a:bodyPr wrap="square">
            <a:spAutoFit/>
          </a:bodyPr>
          <a:lstStyle/>
          <a:p>
            <a:r>
              <a:rPr lang="en-US" sz="800" dirty="0"/>
              <a:t> Campus-Pod:L2DC-eos12 -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Network:CoreNet-eos1-eos6 - EOS1</a:t>
            </a:r>
          </a:p>
          <a:p>
            <a:r>
              <a:rPr lang="en-US" sz="800" dirty="0"/>
              <a:t>  Network:CoreNet-eos1-eos6 - EOS6</a:t>
            </a:r>
          </a:p>
          <a:p>
            <a:r>
              <a:rPr lang="en-US" sz="800" dirty="0"/>
              <a:t>  Network:L2DC-eos11-eos13 - EOS11</a:t>
            </a:r>
          </a:p>
          <a:p>
            <a:r>
              <a:rPr lang="en-US" sz="800" dirty="0"/>
              <a:t>  Network:L2DC-eos11-eos13 - EOS13</a:t>
            </a:r>
          </a:p>
          <a:p>
            <a:r>
              <a:rPr lang="en-US" sz="800" dirty="0"/>
              <a:t>  Network:L3DC-Border-Leafs-eos2-eos5 - EOS2</a:t>
            </a:r>
          </a:p>
          <a:p>
            <a:r>
              <a:rPr lang="en-US" sz="800" dirty="0"/>
              <a:t>  Network:L3DC-Border-Leafs-eos2-eos5 - EOS5</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EOS3</a:t>
            </a:r>
          </a:p>
          <a:p>
            <a:r>
              <a:rPr lang="en-US" sz="800" dirty="0"/>
              <a:t>  Spine-Number:2 - EOS4</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1191538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a:xfrm>
            <a:off x="192314" y="45811"/>
            <a:ext cx="10515600" cy="1325563"/>
          </a:xfrm>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137886" y="1085938"/>
            <a:ext cx="5878285" cy="3474182"/>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3"/>
          <a:stretch>
            <a:fillRect/>
          </a:stretch>
        </p:blipFill>
        <p:spPr>
          <a:xfrm>
            <a:off x="5450114" y="615018"/>
            <a:ext cx="5762171" cy="2746878"/>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B7BDAB5A-CEB7-0184-7FCD-2A519CFA9C2D}"/>
              </a:ext>
            </a:extLst>
          </p:cNvPr>
          <p:cNvPicPr>
            <a:picLocks noChangeAspect="1"/>
          </p:cNvPicPr>
          <p:nvPr/>
        </p:nvPicPr>
        <p:blipFill>
          <a:blip r:embed="rId4"/>
          <a:stretch>
            <a:fillRect/>
          </a:stretch>
        </p:blipFill>
        <p:spPr>
          <a:xfrm>
            <a:off x="0" y="4267930"/>
            <a:ext cx="5747657" cy="2509510"/>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5"/>
          <a:stretch>
            <a:fillRect/>
          </a:stretch>
        </p:blipFill>
        <p:spPr>
          <a:xfrm>
            <a:off x="5319486" y="3490188"/>
            <a:ext cx="6625771" cy="3172366"/>
          </a:xfrm>
          <a:prstGeom prst="rect">
            <a:avLst/>
          </a:prstGeom>
        </p:spPr>
      </p:pic>
    </p:spTree>
    <p:extLst>
      <p:ext uri="{BB962C8B-B14F-4D97-AF65-F5344CB8AC3E}">
        <p14:creationId xmlns:p14="http://schemas.microsoft.com/office/powerpoint/2010/main" val="2200929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p:txBody>
          <a:bodyPr>
            <a:normAutofit/>
          </a:bodyPr>
          <a:lstStyle/>
          <a:p>
            <a:r>
              <a:rPr lang="en-US" dirty="0">
                <a:cs typeface="Calibri Light"/>
              </a:rPr>
              <a:t>Enable Export/Import of Studios data files</a:t>
            </a:r>
            <a:br>
              <a:rPr lang="en-US" dirty="0">
                <a:cs typeface="Calibri Light"/>
              </a:rPr>
            </a:br>
            <a:r>
              <a:rPr lang="en-US" sz="2000" dirty="0">
                <a:cs typeface="Calibri Light"/>
              </a:rPr>
              <a:t>This is an Alpha feature and needs to be enabled in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44694" y="91147"/>
            <a:ext cx="10515600" cy="1325563"/>
          </a:xfrm>
        </p:spPr>
        <p:txBody>
          <a:bodyPr/>
          <a:lstStyle/>
          <a:p>
            <a:r>
              <a:rPr lang="en-US" dirty="0">
                <a:cs typeface="Calibri Light"/>
              </a:rPr>
              <a:t>Import the Inputs for each Studio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3" name="Content Placeholder 2">
            <a:extLst>
              <a:ext uri="{FF2B5EF4-FFF2-40B4-BE49-F238E27FC236}">
                <a16:creationId xmlns:a16="http://schemas.microsoft.com/office/drawing/2014/main" id="{20C10FAD-613A-E14A-B4CA-CD8E854DFEB9}"/>
              </a:ext>
            </a:extLst>
          </p:cNvPr>
          <p:cNvSpPr txBox="1">
            <a:spLocks/>
          </p:cNvSpPr>
          <p:nvPr/>
        </p:nvSpPr>
        <p:spPr>
          <a:xfrm>
            <a:off x="2385566" y="920076"/>
            <a:ext cx="10515600" cy="5499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These files should be on your laptop</a:t>
            </a:r>
            <a:endParaRPr lang="en-US" dirty="0"/>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4308</TotalTime>
  <Words>4638</Words>
  <Application>Microsoft Macintosh PowerPoint</Application>
  <PresentationFormat>Widescreen</PresentationFormat>
  <Paragraphs>740</Paragraphs>
  <Slides>66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Calibri Light</vt:lpstr>
      <vt:lpstr>office theme</vt:lpstr>
      <vt:lpstr> Studios Interop</vt:lpstr>
      <vt:lpstr>Overview</vt:lpstr>
      <vt:lpstr>Files to Run the Examples</vt:lpstr>
      <vt:lpstr>Directories with the Inputs Files for each example</vt:lpstr>
      <vt:lpstr>Launch the Advanced Routing ATD</vt:lpstr>
      <vt:lpstr>Complete Topology of the  ATD</vt:lpstr>
      <vt:lpstr>Enable Export/Import of Studios data files This is an Alpha feature and needs to be enabled in the current ATD release. This allows the example files that go with these slides to be loaded.</vt:lpstr>
      <vt:lpstr>Import Enterprise Routing Studio into ATD</vt:lpstr>
      <vt:lpstr>Import the Inputs for each Studio for each example</vt:lpstr>
      <vt:lpstr> If upgrading CV, new Studios are in a workspace  when the upgrade completes Submitting this workspace adds the new Studio permentently</vt:lpstr>
      <vt:lpstr>Note: Some Tags are created automatically by Studios  not by users</vt:lpstr>
      <vt:lpstr>Other Notes</vt:lpstr>
      <vt:lpstr>Example 1 DC Gateway Router</vt:lpstr>
      <vt:lpstr>Example1: DC Gateway Router  This example also routes between DCs with OSPF</vt:lpstr>
      <vt:lpstr>Example1 </vt:lpstr>
      <vt:lpstr>Example1 Tags</vt:lpstr>
      <vt:lpstr>Device Selection</vt:lpstr>
      <vt:lpstr>Test</vt:lpstr>
      <vt:lpstr>Example 2 eBGP between DC and Routed Network</vt:lpstr>
      <vt:lpstr>Example2: eBGP between DC and Routed Network  DCs route to each other in this example</vt:lpstr>
      <vt:lpstr>Example2</vt:lpstr>
      <vt:lpstr>Example 2 Tags</vt:lpstr>
      <vt:lpstr>Device Selection</vt:lpstr>
      <vt:lpstr>Test</vt:lpstr>
      <vt:lpstr>Example 3 EVPN over Enterprise Network</vt:lpstr>
      <vt:lpstr>Example3: L3EVPN on CoreNet </vt:lpstr>
      <vt:lpstr>PowerPoint Presentation</vt:lpstr>
      <vt:lpstr>Example3 Tags</vt:lpstr>
      <vt:lpstr>Device Selection</vt:lpstr>
      <vt:lpstr>Test</vt:lpstr>
      <vt:lpstr>Example 4 Routing Campus to ISP</vt:lpstr>
      <vt:lpstr>Example4:  Routing OSPF Campus to ISP Campus receives Default Route Campus edge router has full Internet routes in this example</vt:lpstr>
      <vt:lpstr>PowerPoint Presentation</vt:lpstr>
      <vt:lpstr>Example 4 Tags</vt:lpstr>
      <vt:lpstr>Device Selection</vt:lpstr>
      <vt:lpstr>Test</vt:lpstr>
      <vt:lpstr>Example 5 EVPN between Campus </vt:lpstr>
      <vt:lpstr>Example5: EVPN between Campus L2 stretch is demonstrated in this example</vt:lpstr>
      <vt:lpstr>PowerPoint Presentation</vt:lpstr>
      <vt:lpstr>Example 5 Tags</vt:lpstr>
      <vt:lpstr>Device Selection</vt:lpstr>
      <vt:lpstr>Test</vt:lpstr>
      <vt:lpstr>Example 6: OSPF on DC Border Leaf</vt:lpstr>
      <vt:lpstr>Example6: OSPF on DC Border Leaf L3DC has no overlay and mutual redistribution of BGP and OSPF routes. </vt:lpstr>
      <vt:lpstr>PowerPoint Presentation</vt:lpstr>
      <vt:lpstr>Example 6 Tags</vt:lpstr>
      <vt:lpstr>Device Selection</vt:lpstr>
      <vt:lpstr>Test</vt:lpstr>
      <vt:lpstr>Example 7 OSPF per VRF Border Leaf</vt:lpstr>
      <vt:lpstr>Example7: OSPF per Border Leaf VRF L3 DC has EVPN overlay and runs OSPF on Border Leafs in VRF</vt:lpstr>
      <vt:lpstr>PowerPoint Presentation</vt:lpstr>
      <vt:lpstr>Example 7 Tags</vt:lpstr>
      <vt:lpstr>Device Selection</vt:lpstr>
      <vt:lpstr>Test</vt:lpstr>
      <vt:lpstr>Example 8 BGP Routed Enterprise Network</vt:lpstr>
      <vt:lpstr>Example8: BGP Routed Enterprise Network  No OSPF is used in this example</vt:lpstr>
      <vt:lpstr>PowerPoint Presentation</vt:lpstr>
      <vt:lpstr>Example 8 Tags</vt:lpstr>
      <vt:lpstr>Device Selection</vt:lpstr>
      <vt:lpstr>Test</vt:lpstr>
      <vt:lpstr>Example 9: VRF Lite</vt:lpstr>
      <vt:lpstr>Example9: VRF Lite VRFs are used on the Enterprise Core and the DCs</vt:lpstr>
      <vt:lpstr>PowerPoint Presentation</vt:lpstr>
      <vt:lpstr>Example 9 Tags</vt:lpstr>
      <vt:lpstr>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1098</cp:revision>
  <dcterms:created xsi:type="dcterms:W3CDTF">2022-04-04T16:45:18Z</dcterms:created>
  <dcterms:modified xsi:type="dcterms:W3CDTF">2022-04-28T14:38:54Z</dcterms:modified>
</cp:coreProperties>
</file>